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Montserrat"/>
      <p:regular r:id="rId42"/>
      <p:bold r:id="rId43"/>
      <p:italic r:id="rId44"/>
      <p:boldItalic r:id="rId45"/>
    </p:embeddedFont>
    <p:embeddedFont>
      <p:font typeface="Archivo Black"/>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Montserrat-regular.fntdata"/><Relationship Id="rId41" Type="http://schemas.openxmlformats.org/officeDocument/2006/relationships/font" Target="fonts/Lato-boldItalic.fntdata"/><Relationship Id="rId22" Type="http://schemas.openxmlformats.org/officeDocument/2006/relationships/slide" Target="slides/slide16.xml"/><Relationship Id="rId44" Type="http://schemas.openxmlformats.org/officeDocument/2006/relationships/font" Target="fonts/Montserrat-italic.fntdata"/><Relationship Id="rId21" Type="http://schemas.openxmlformats.org/officeDocument/2006/relationships/slide" Target="slides/slide15.xml"/><Relationship Id="rId43" Type="http://schemas.openxmlformats.org/officeDocument/2006/relationships/font" Target="fonts/Montserrat-bold.fntdata"/><Relationship Id="rId24" Type="http://schemas.openxmlformats.org/officeDocument/2006/relationships/slide" Target="slides/slide18.xml"/><Relationship Id="rId46" Type="http://schemas.openxmlformats.org/officeDocument/2006/relationships/font" Target="fonts/ArchivoBlack-regular.fntdata"/><Relationship Id="rId23" Type="http://schemas.openxmlformats.org/officeDocument/2006/relationships/slide" Target="slides/slide17.xml"/><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2c89f46d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2c89f46d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3119870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3119870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2ff3a992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2ff3a992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3e025ed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3e025ed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3e025edf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3e025edf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3e025edf9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3e025edf9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3e20455b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3e20455b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3e20455b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3e20455b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3e025edf9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3e025edf9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3e025edf9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3e025edf9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3e025edf9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3e025edf9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2ff3a99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2ff3a9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3e025edf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3e025edf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3e025edf9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3e025edf9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3e025edf9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3e025edf9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3e025edf9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3e025edf9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3e025edf9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3e025edf9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d3e2045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d3e2045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3e025edf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3e025edf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3e025edf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3e025edf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2c89f46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2c89f46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34d05e9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34d05e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3e025edf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3e025ed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3e025edf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3e025edf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3e025edf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3e025edf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3e025ed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3e025ed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 name="Google Shape;86;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 name="Google Shape;93;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3" name="Google Shape;10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06" name="Google Shape;10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10" name="Google Shape;11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www.youtube.com/watch?v=kAMFRGlsSSc" TargetMode="External"/><Relationship Id="rId4" Type="http://schemas.openxmlformats.org/officeDocument/2006/relationships/image" Target="../media/image7.jpg"/><Relationship Id="rId5" Type="http://schemas.openxmlformats.org/officeDocument/2006/relationships/hyperlink" Target="https://plato.stanford.edu/entries/philippa-foot/" TargetMode="External"/><Relationship Id="rId6" Type="http://schemas.openxmlformats.org/officeDocument/2006/relationships/image" Target="../media/image15.png"/><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www.youtube.com/watch?v=5S64S4-qb8Y" TargetMode="Externa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www.youtube.com/watch?v=bnTBhZom7i8" TargetMode="External"/><Relationship Id="rId4" Type="http://schemas.openxmlformats.org/officeDocument/2006/relationships/image" Target="../media/image13.jp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www.youtube.com/watch?v=an7bpp0WOYU" TargetMode="External"/><Relationship Id="rId4" Type="http://schemas.openxmlformats.org/officeDocument/2006/relationships/image" Target="../media/image8.jp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hyperlink" Target="http://www.youtube.com/watch?v=9L3KA79mHQs" TargetMode="External"/><Relationship Id="rId5"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www.youtube.com/watch?v=Ihbb2R7DXpQ" TargetMode="External"/><Relationship Id="rId4" Type="http://schemas.openxmlformats.org/officeDocument/2006/relationships/image" Target="../media/image17.jpg"/><Relationship Id="rId5" Type="http://schemas.openxmlformats.org/officeDocument/2006/relationships/image" Target="../media/image19.png"/><Relationship Id="rId6" Type="http://schemas.openxmlformats.org/officeDocument/2006/relationships/hyperlink" Target="http://www.youtube.com/watch?v=w_HpcD_BPLM" TargetMode="External"/><Relationship Id="rId7"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teams.microsoft.com/l/meetup-join/19%3ameeting_NDRjNDYyYjktYjIwMy00YTQ5LWI5MGMtZGUxNGExOTRiNjgy%40thread.v2/0?context=%7b%22Tid%22%3a%221d2e59b7-fa25-4404-8b95-d02dd4b7cb98%22%2c%22Oid%22%3a%22c9f54c86-370a-4015-804b-be7dbb5d803d%22%7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L19cwX6EGSU" TargetMode="Externa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EHbwxKOLgU"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16" name="Shape 116"/>
        <p:cNvGrpSpPr/>
        <p:nvPr/>
      </p:nvGrpSpPr>
      <p:grpSpPr>
        <a:xfrm>
          <a:off x="0" y="0"/>
          <a:ext cx="0" cy="0"/>
          <a:chOff x="0" y="0"/>
          <a:chExt cx="0" cy="0"/>
        </a:xfrm>
      </p:grpSpPr>
      <p:sp>
        <p:nvSpPr>
          <p:cNvPr id="117" name="Google Shape;117;p25"/>
          <p:cNvSpPr txBox="1"/>
          <p:nvPr>
            <p:ph type="ctrTitle"/>
          </p:nvPr>
        </p:nvSpPr>
        <p:spPr>
          <a:xfrm>
            <a:off x="2447925" y="2249850"/>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4620"/>
              <a:t>FILOSOFÍA</a:t>
            </a:r>
            <a:endParaRPr sz="4620"/>
          </a:p>
          <a:p>
            <a:pPr indent="0" lvl="0" marL="0" rtl="0" algn="l">
              <a:spcBef>
                <a:spcPts val="0"/>
              </a:spcBef>
              <a:spcAft>
                <a:spcPts val="0"/>
              </a:spcAft>
              <a:buSzPts val="990"/>
              <a:buNone/>
            </a:pPr>
            <a:r>
              <a:t/>
            </a:r>
            <a:endParaRPr sz="4620"/>
          </a:p>
        </p:txBody>
      </p:sp>
      <p:sp>
        <p:nvSpPr>
          <p:cNvPr id="118" name="Google Shape;118;p25"/>
          <p:cNvSpPr txBox="1"/>
          <p:nvPr>
            <p:ph idx="1" type="subTitle"/>
          </p:nvPr>
        </p:nvSpPr>
        <p:spPr>
          <a:xfrm>
            <a:off x="2436867" y="2854950"/>
            <a:ext cx="6331500" cy="1241700"/>
          </a:xfrm>
          <a:prstGeom prst="rect">
            <a:avLst/>
          </a:prstGeom>
        </p:spPr>
        <p:txBody>
          <a:bodyPr anchorCtr="0" anchor="b" bIns="91425" lIns="91425" spcFirstLastPara="1" rIns="91425" wrap="square" tIns="91425">
            <a:normAutofit lnSpcReduction="10000"/>
          </a:bodyPr>
          <a:lstStyle/>
          <a:p>
            <a:pPr indent="0" lvl="0" marL="0" rtl="0" algn="l">
              <a:spcBef>
                <a:spcPts val="0"/>
              </a:spcBef>
              <a:spcAft>
                <a:spcPts val="0"/>
              </a:spcAft>
              <a:buNone/>
            </a:pPr>
            <a:r>
              <a:rPr lang="es" sz="2500"/>
              <a:t> </a:t>
            </a:r>
            <a:endParaRPr sz="2500"/>
          </a:p>
          <a:p>
            <a:pPr indent="0" lvl="0" marL="0" rtl="0" algn="l">
              <a:spcBef>
                <a:spcPts val="0"/>
              </a:spcBef>
              <a:spcAft>
                <a:spcPts val="0"/>
              </a:spcAft>
              <a:buNone/>
            </a:pPr>
            <a:r>
              <a:rPr lang="es" sz="2500"/>
              <a:t> </a:t>
            </a:r>
            <a:endParaRPr sz="2500"/>
          </a:p>
          <a:p>
            <a:pPr indent="0" lvl="0" marL="0" rtl="0" algn="l">
              <a:spcBef>
                <a:spcPts val="0"/>
              </a:spcBef>
              <a:spcAft>
                <a:spcPts val="0"/>
              </a:spcAft>
              <a:buNone/>
            </a:pPr>
            <a:r>
              <a:rPr lang="es" sz="2500"/>
              <a:t>Profesor Andrés Venegas Villegas</a:t>
            </a:r>
            <a:endParaRPr sz="2500"/>
          </a:p>
        </p:txBody>
      </p:sp>
      <p:sp>
        <p:nvSpPr>
          <p:cNvPr id="119" name="Google Shape;119;p25"/>
          <p:cNvSpPr txBox="1"/>
          <p:nvPr/>
        </p:nvSpPr>
        <p:spPr>
          <a:xfrm>
            <a:off x="2447925" y="1598250"/>
            <a:ext cx="34743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Lato"/>
                <a:ea typeface="Lato"/>
                <a:cs typeface="Lato"/>
                <a:sym typeface="Lato"/>
              </a:rPr>
              <a:t>Tercer cuatrimestre. 2024</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b="1" sz="18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Asistencia Octubre 4</a:t>
            </a:r>
            <a:endParaRPr/>
          </a:p>
        </p:txBody>
      </p:sp>
      <p:sp>
        <p:nvSpPr>
          <p:cNvPr id="195" name="Google Shape;195;p34"/>
          <p:cNvSpPr txBox="1"/>
          <p:nvPr/>
        </p:nvSpPr>
        <p:spPr>
          <a:xfrm>
            <a:off x="494525" y="1644550"/>
            <a:ext cx="1409400" cy="22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00"/>
                </a:solidFill>
                <a:latin typeface="Lato"/>
                <a:ea typeface="Lato"/>
                <a:cs typeface="Lato"/>
                <a:sym typeface="Lato"/>
              </a:rPr>
              <a:t>Aviso previo de ausencia para hoy:</a:t>
            </a:r>
            <a:endParaRPr sz="1600">
              <a:solidFill>
                <a:srgbClr val="000000"/>
              </a:solidFill>
              <a:latin typeface="Lato"/>
              <a:ea typeface="Lato"/>
              <a:cs typeface="Lato"/>
              <a:sym typeface="Lato"/>
            </a:endParaRPr>
          </a:p>
          <a:p>
            <a:pPr indent="0" lvl="0" marL="0" rtl="0" algn="ctr">
              <a:spcBef>
                <a:spcPts val="0"/>
              </a:spcBef>
              <a:spcAft>
                <a:spcPts val="0"/>
              </a:spcAft>
              <a:buNone/>
            </a:pPr>
            <a:r>
              <a:t/>
            </a:r>
            <a:endParaRPr sz="1600">
              <a:solidFill>
                <a:srgbClr val="000000"/>
              </a:solidFill>
              <a:latin typeface="Lato"/>
              <a:ea typeface="Lato"/>
              <a:cs typeface="Lato"/>
              <a:sym typeface="Lato"/>
            </a:endParaRPr>
          </a:p>
          <a:p>
            <a:pPr indent="0" lvl="0" marL="38100" rtl="0" algn="ctr">
              <a:lnSpc>
                <a:spcPct val="115000"/>
              </a:lnSpc>
              <a:spcBef>
                <a:spcPts val="0"/>
              </a:spcBef>
              <a:spcAft>
                <a:spcPts val="0"/>
              </a:spcAft>
              <a:buClr>
                <a:schemeClr val="dk2"/>
              </a:buClr>
              <a:buSzPts val="1100"/>
              <a:buFont typeface="Arial"/>
              <a:buNone/>
            </a:pPr>
            <a:r>
              <a:rPr b="1" lang="es" sz="1050">
                <a:solidFill>
                  <a:schemeClr val="dk2"/>
                </a:solidFill>
              </a:rPr>
              <a:t>LUIS ARTURO DIAZ UCEDA</a:t>
            </a:r>
            <a:endParaRPr b="1" sz="1050">
              <a:solidFill>
                <a:schemeClr val="dk2"/>
              </a:solidFill>
            </a:endParaRPr>
          </a:p>
          <a:p>
            <a:pPr indent="0" lvl="0" marL="0" rtl="0" algn="ctr">
              <a:spcBef>
                <a:spcPts val="300"/>
              </a:spcBef>
              <a:spcAft>
                <a:spcPts val="0"/>
              </a:spcAft>
              <a:buNone/>
            </a:pPr>
            <a:r>
              <a:t/>
            </a:r>
            <a:endParaRPr sz="1600">
              <a:latin typeface="Lato"/>
              <a:ea typeface="Lato"/>
              <a:cs typeface="Lato"/>
              <a:sym typeface="Lato"/>
            </a:endParaRPr>
          </a:p>
          <a:p>
            <a:pPr indent="0" lvl="0" marL="0" rtl="0" algn="ctr">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ACTIVIDADES REALIZADAS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ENTRADAS AL FORO: 25/35</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FORO I 10%</a:t>
            </a:r>
            <a:endParaRPr/>
          </a:p>
          <a:p>
            <a:pPr indent="0" lvl="0" marL="0" rtl="0" algn="l">
              <a:spcBef>
                <a:spcPts val="0"/>
              </a:spcBef>
              <a:spcAft>
                <a:spcPts val="0"/>
              </a:spcAft>
              <a:buNone/>
            </a:pPr>
            <a:r>
              <a:t/>
            </a:r>
            <a:endParaRPr sz="2333"/>
          </a:p>
          <a:p>
            <a:pPr indent="0" lvl="0" marL="0" rtl="0" algn="l">
              <a:spcBef>
                <a:spcPts val="0"/>
              </a:spcBef>
              <a:spcAft>
                <a:spcPts val="0"/>
              </a:spcAft>
              <a:buNone/>
            </a:pPr>
            <a:r>
              <a:rPr b="0" lang="es" sz="2333"/>
              <a:t>Actividad en clase, la entrega se extendió al Domingo 29 de septiembre.</a:t>
            </a:r>
            <a:endParaRPr b="0" sz="2333"/>
          </a:p>
          <a:p>
            <a:pPr indent="0" lvl="0" marL="0" rtl="0" algn="l">
              <a:spcBef>
                <a:spcPts val="0"/>
              </a:spcBef>
              <a:spcAft>
                <a:spcPts val="0"/>
              </a:spcAft>
              <a:buNone/>
            </a:pPr>
            <a:r>
              <a:t/>
            </a:r>
            <a:endParaRPr sz="2333"/>
          </a:p>
          <a:p>
            <a:pPr indent="0" lvl="0" marL="0" rtl="0" algn="l">
              <a:spcBef>
                <a:spcPts val="0"/>
              </a:spcBef>
              <a:spcAft>
                <a:spcPts val="0"/>
              </a:spcAft>
              <a:buNone/>
            </a:pPr>
            <a:r>
              <a:rPr lang="es" sz="2333"/>
              <a:t>No se reciben entregas pasado el plazo. </a:t>
            </a:r>
            <a:endParaRPr sz="2333"/>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FORO I (ACTIVIDAD EN CLASE)</a:t>
            </a:r>
            <a:endParaRPr/>
          </a:p>
          <a:p>
            <a:pPr indent="0" lvl="0" marL="0" rtl="0" algn="l">
              <a:spcBef>
                <a:spcPts val="0"/>
              </a:spcBef>
              <a:spcAft>
                <a:spcPts val="0"/>
              </a:spcAft>
              <a:buNone/>
            </a:pPr>
            <a:r>
              <a:rPr lang="es"/>
              <a:t>SEMANA III</a:t>
            </a:r>
            <a:endParaRPr/>
          </a:p>
          <a:p>
            <a:pPr indent="0" lvl="0" marL="0" rtl="0" algn="l">
              <a:spcBef>
                <a:spcPts val="0"/>
              </a:spcBef>
              <a:spcAft>
                <a:spcPts val="0"/>
              </a:spcAft>
              <a:buNone/>
            </a:pPr>
            <a:r>
              <a:t/>
            </a:r>
            <a:endParaRPr/>
          </a:p>
        </p:txBody>
      </p:sp>
      <p:pic>
        <p:nvPicPr>
          <p:cNvPr id="206" name="Google Shape;206;p36"/>
          <p:cNvPicPr preferRelativeResize="0"/>
          <p:nvPr/>
        </p:nvPicPr>
        <p:blipFill>
          <a:blip r:embed="rId3">
            <a:alphaModFix/>
          </a:blip>
          <a:stretch>
            <a:fillRect/>
          </a:stretch>
        </p:blipFill>
        <p:spPr>
          <a:xfrm>
            <a:off x="1622938" y="1779976"/>
            <a:ext cx="7117326" cy="24833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7"/>
          <p:cNvPicPr preferRelativeResize="0"/>
          <p:nvPr/>
        </p:nvPicPr>
        <p:blipFill>
          <a:blip r:embed="rId3">
            <a:alphaModFix/>
          </a:blip>
          <a:stretch>
            <a:fillRect/>
          </a:stretch>
        </p:blipFill>
        <p:spPr>
          <a:xfrm>
            <a:off x="-27950" y="0"/>
            <a:ext cx="917194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 Get the top 10 beginner-friendly philosophy books! Download the FREE 10 Best Philosophy Books for Beginners Guide → https://www.thephilosophylab.com/books&#10;&#10;Imagine that someone helps a neighbor in need. He brings her groceries because she is unable to go to the store. For Philippa Foot, what explains his good deed of charity is something cognitive. He recognized the need of his neighbor as a weighty reason to help her and acted on that basis. There is no need to refer to wants or desires to explain why he did what he did.&#10;&#10;In today's video, you'll learn how Foot argues for this conclusion. You'll see how she raises and responds to an objection a moral non-cognitivist might make to her defense of cognitivism. Lastly, we'll raise an objection to Foot's view on the basis of a theory called &quot;motivation internalism.&quot; On this view, sincere moral judgments are inextricably linked to motivation. The objection is that cognitivism cannot adequately capture this motivational element in sincere moral judgments.  &#10;&#10;This is the 11th episode in the Exploring Ethics season of The Philosophical Life. To watch more videos in this series, see below.&#10;&#10;If you find this video helpful, please smash the like button and share it with a philosophical friend: https://youtu.be/kAMFRGlsSSc&#10;&#10;Keep discovering real philosophy for real living. Keep living The Philosophical Life!&#10;&#10;Be well friend,&#10;Dr. Philosophical Lifer&#10;&#10;---&#10;🌟 Sign up to be the first to know when the course &quot;Mission - What Is the Meaning of Life?&quot; goes live! 🌟 https://www.thephilosophicallife.com/...&#10;---&#10;Watch videos in the Exploring Ethics Series:&#10;&#10;✅ Introduction: https://youtu.be/pwuSfBW4Y3c&#10;✅ Episode 1 - Moral Reasoning by Socrates: https://youtu.be/rLTPKjSb5yI&#10;✅ Episode 2 - Plato's Crito: https://youtu.be/VU8L0KUv5iw&#10;✅ Episode 3 - Plato's Phaedo: https://youtu.be/ew31N4dGEVM&#10;✅ Episode 4 – Moral Subjectivism: https://youtu.be/vA_9rt_lrgQ &#10;✅ Episode 5 - God and Morality: https://youtu.be/e7Xq0wFGSi0&#10;✅ Episode 6 - Cultural Relativism: https://youtu.be/3zG7duw0HXQ&#10;✅ Episode 7 - Nagel on Right and Wrong: https://youtu.be/3uoNCciEYao&#10;✅ Episode 8, Part 1 - Psychological Egoism: https://youtu.be/MWPT43OwKUI&#10;✅ Episode 8, Part 2 - Ethical Egoism: https://youtu.be/vxurep4K_Yw&#10;✅ Episode 9 - Happiness and Morality: https://youtu.be/T79rbCR4Pf8 &#10;✅ Episode 10 - Ethical Disagreement: https://youtu.be/2rsDFdB0JfU&#10;---&#10;EXPLORING ETHICS BOOK&#10;✅ Philippa Foot, &quot;Moral Action is Rational Action,&quot; Chapter 11 in Exploring Ethics (2020, 5th ed.), Link: https://amzn.to/3aBDBS2&#10;---&#10;🔔 SUBSCRIBE to this YouTube channel: http://bit.ly/tpl-yt-sub&#10;✅ Share this video with a philosophical friend: https://youtu.be/kAMFRGlsSSc&#10;---&#10;Get exclusive content and say hello on social:&#10;✅ Instagram: http://bit.ly/tpl-insta&#10;✅ Facebook: http://bit.ly/TPL-fb&#10;✅ Twitter: http://bit.ly/tpl-tw&#10;---&#10;#philippafoot #ethics #cognitivism" id="216" name="Google Shape;216;p38" title="How Philippa Foot Argues that Moral Action is Rational Action">
            <a:hlinkClick r:id="rId3"/>
          </p:cNvPr>
          <p:cNvPicPr preferRelativeResize="0"/>
          <p:nvPr/>
        </p:nvPicPr>
        <p:blipFill>
          <a:blip r:embed="rId4">
            <a:alphaModFix/>
          </a:blip>
          <a:stretch>
            <a:fillRect/>
          </a:stretch>
        </p:blipFill>
        <p:spPr>
          <a:xfrm>
            <a:off x="5126800" y="1646125"/>
            <a:ext cx="3048000" cy="1714500"/>
          </a:xfrm>
          <a:prstGeom prst="rect">
            <a:avLst/>
          </a:prstGeom>
          <a:noFill/>
          <a:ln>
            <a:noFill/>
          </a:ln>
        </p:spPr>
      </p:pic>
      <p:sp>
        <p:nvSpPr>
          <p:cNvPr id="217" name="Google Shape;217;p38"/>
          <p:cNvSpPr txBox="1"/>
          <p:nvPr/>
        </p:nvSpPr>
        <p:spPr>
          <a:xfrm>
            <a:off x="401600" y="960325"/>
            <a:ext cx="42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https://plato.stanford.edu/entries/philippa-foot/</a:t>
            </a:r>
            <a:endParaRPr/>
          </a:p>
        </p:txBody>
      </p:sp>
      <p:pic>
        <p:nvPicPr>
          <p:cNvPr id="218" name="Google Shape;218;p38">
            <a:hlinkClick r:id="rId5"/>
          </p:cNvPr>
          <p:cNvPicPr preferRelativeResize="0"/>
          <p:nvPr/>
        </p:nvPicPr>
        <p:blipFill>
          <a:blip r:embed="rId6">
            <a:alphaModFix/>
          </a:blip>
          <a:stretch>
            <a:fillRect/>
          </a:stretch>
        </p:blipFill>
        <p:spPr>
          <a:xfrm>
            <a:off x="472075" y="296450"/>
            <a:ext cx="3648575" cy="493475"/>
          </a:xfrm>
          <a:prstGeom prst="rect">
            <a:avLst/>
          </a:prstGeom>
          <a:noFill/>
          <a:ln>
            <a:noFill/>
          </a:ln>
        </p:spPr>
      </p:pic>
      <p:pic>
        <p:nvPicPr>
          <p:cNvPr id="219" name="Google Shape;219;p38"/>
          <p:cNvPicPr preferRelativeResize="0"/>
          <p:nvPr/>
        </p:nvPicPr>
        <p:blipFill>
          <a:blip r:embed="rId7">
            <a:alphaModFix/>
          </a:blip>
          <a:stretch>
            <a:fillRect/>
          </a:stretch>
        </p:blipFill>
        <p:spPr>
          <a:xfrm>
            <a:off x="472075" y="1951700"/>
            <a:ext cx="2877744" cy="1103350"/>
          </a:xfrm>
          <a:prstGeom prst="rect">
            <a:avLst/>
          </a:prstGeom>
          <a:noFill/>
          <a:ln>
            <a:noFill/>
          </a:ln>
        </p:spPr>
      </p:pic>
      <p:sp>
        <p:nvSpPr>
          <p:cNvPr id="220" name="Google Shape;220;p38"/>
          <p:cNvSpPr txBox="1"/>
          <p:nvPr/>
        </p:nvSpPr>
        <p:spPr>
          <a:xfrm>
            <a:off x="176150" y="3707600"/>
            <a:ext cx="8764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Andrade, G. (2019). Medical ethics and the trolley Problem. </a:t>
            </a:r>
            <a:r>
              <a:rPr i="1" lang="es" sz="2500"/>
              <a:t>Journal of Medical Ethics and History of Medicine.</a:t>
            </a:r>
            <a:r>
              <a:rPr lang="es" sz="2500"/>
              <a:t> 12:3.</a:t>
            </a:r>
            <a:endParaRPr sz="25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nvSpPr>
        <p:spPr>
          <a:xfrm>
            <a:off x="627650" y="1826775"/>
            <a:ext cx="59556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800">
                <a:solidFill>
                  <a:schemeClr val="dk2"/>
                </a:solidFill>
              </a:rPr>
              <a:t>Eudaimonía</a:t>
            </a:r>
            <a:endParaRPr b="1" i="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s" sz="1800">
                <a:solidFill>
                  <a:schemeClr val="dk2"/>
                </a:solidFill>
              </a:rPr>
              <a:t>La virtud no se adquiere</a:t>
            </a:r>
            <a:endParaRPr sz="1800">
              <a:solidFill>
                <a:schemeClr val="dk2"/>
              </a:solidFill>
            </a:endParaRPr>
          </a:p>
          <a:p>
            <a:pPr indent="0" lvl="0" marL="0" rtl="0" algn="l">
              <a:spcBef>
                <a:spcPts val="0"/>
              </a:spcBef>
              <a:spcAft>
                <a:spcPts val="0"/>
              </a:spcAft>
              <a:buNone/>
            </a:pPr>
            <a:r>
              <a:rPr lang="es" sz="1800">
                <a:solidFill>
                  <a:schemeClr val="dk2"/>
                </a:solidFill>
              </a:rPr>
              <a:t>de forma natural.</a:t>
            </a:r>
            <a:endParaRPr sz="1800">
              <a:solidFill>
                <a:schemeClr val="dk2"/>
              </a:solidFill>
            </a:endParaRPr>
          </a:p>
        </p:txBody>
      </p:sp>
      <p:sp>
        <p:nvSpPr>
          <p:cNvPr id="226" name="Google Shape;226;p39"/>
          <p:cNvSpPr txBox="1"/>
          <p:nvPr/>
        </p:nvSpPr>
        <p:spPr>
          <a:xfrm>
            <a:off x="597575" y="601575"/>
            <a:ext cx="6030900" cy="12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Filosofía Práctica</a:t>
            </a:r>
            <a:endParaRPr b="1" sz="1800">
              <a:solidFill>
                <a:schemeClr val="dk2"/>
              </a:solidFill>
            </a:endParaRPr>
          </a:p>
        </p:txBody>
      </p:sp>
      <p:pic>
        <p:nvPicPr>
          <p:cNvPr descr="Links útiles&#10;&#10;Todo lo que hago: https://linktr.ee/dearte.youtube&#10;Cafecito:  https://cafecito.app/phoebito&#10;&#10;-----------------------------------&#10;¡Bienvenidos a De arte!&#10;&#10;En el día de hoy les traigo un resumen completo de  ÉTICA A NICÓMACO de ARISTÓTELES&#10;Si te sirvió, no dudes en suscribirte y compartir el video.&#10;-----------------------------------&#10;&#10;Ética nicomáquea o Ética a Nicómaco (griego Ἠθικὰ Νικομάχεια, transliterado Ethika Nikomacheia; gen.: Ἠθικῶν Νικομαχείων, Ethikōn Nikomacheiōn; latín Ethica Nicomachea) es el nombre dado a la obra más conocida de Aristóteles sobre ética, escrita en el siglo IV a. C. Se trata de uno de los primeros tratados conservados sobre ética y moral de la filosofía occidental. Este escrito juega un rol importante en la definición de la ética aristotélica, consiste en diez libros, originalmente pergaminos, y su entendimiento está basado en notas de sus disertaciones en el Liceo. El título de la obra en ocasiones se asume que se refiere a su hijo Nicómaco. Junto con la Ética eudemia (los libros IV-VI coinciden en contenido con los libros V-VII de la Ética nicomáquea) y la Gran moral, forman el conjunto de los tratados acerca de ética de Aristóteles.&#10;&#10;El tema de la obra es una cuestión socrática previamente explorada en las obras de Platón, sobre cómo deben vivir los hombres. Modo de vida lo denomino como eudaimonia, el cual se basaba en la contemplación teórica de temas nobles como la ciencia y la filosofía. Aristóteles sostuvo lo que hoy se llama una ética de las virtudes, siendo las virtudes más importantes las del alma, principalmente las que se refieren a la parte racional del hombre. La ética para Aristóteles es además, una cuestión más práctica que teórica, basada en el hábito y la costumbre. En otras palabras, no se trata solo de una contemplación del buen vivir, porque también apunta a crear un buen vivir. Por lo tanto, está conectado con el otro tratado práctico de Aristóteles de la Política, que trata de cómo debe obrar un legislador mirando hacia el bien de toda una comunidad.&#10;&#10;La obra abarca un análisis de la relación del carácter y la inteligencia con la felicidad. Junto con el mensaje bíblico judeocristiano, constituye uno de los pilares fundamentales del pensamiento occidental acerca de la moral y la buena vida sobre los que posteriormente se erigió la ética occidental.&#10;&#10;&#10;Créditos de las imágenes a quienes corresponda." id="227" name="Google Shape;227;p39" title="ÉTICA A NICÓMACO de ARISTÓTELES - Resumen completo - Filosofía, ETICA">
            <a:hlinkClick r:id="rId3"/>
          </p:cNvPr>
          <p:cNvPicPr preferRelativeResize="0"/>
          <p:nvPr/>
        </p:nvPicPr>
        <p:blipFill>
          <a:blip r:embed="rId4">
            <a:alphaModFix/>
          </a:blip>
          <a:stretch>
            <a:fillRect/>
          </a:stretch>
        </p:blipFill>
        <p:spPr>
          <a:xfrm>
            <a:off x="3579375" y="1248275"/>
            <a:ext cx="4983100" cy="280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nvSpPr>
        <p:spPr>
          <a:xfrm>
            <a:off x="1770650" y="1826775"/>
            <a:ext cx="59556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1800">
                <a:solidFill>
                  <a:schemeClr val="dk2"/>
                </a:solidFill>
              </a:rPr>
              <a:t>ATARAXIA</a:t>
            </a:r>
            <a:endParaRPr b="1" i="1" sz="1800">
              <a:solidFill>
                <a:schemeClr val="dk2"/>
              </a:solidFill>
            </a:endParaRPr>
          </a:p>
          <a:p>
            <a:pPr indent="0" lvl="0" marL="0" rtl="0" algn="l">
              <a:spcBef>
                <a:spcPts val="0"/>
              </a:spcBef>
              <a:spcAft>
                <a:spcPts val="0"/>
              </a:spcAft>
              <a:buNone/>
            </a:pPr>
            <a:r>
              <a:t/>
            </a:r>
            <a:endParaRPr b="1" i="1" sz="1800">
              <a:solidFill>
                <a:schemeClr val="dk2"/>
              </a:solidFill>
            </a:endParaRPr>
          </a:p>
          <a:p>
            <a:pPr indent="457200" lvl="0" marL="1828800" rtl="0" algn="l">
              <a:spcBef>
                <a:spcPts val="0"/>
              </a:spcBef>
              <a:spcAft>
                <a:spcPts val="0"/>
              </a:spcAft>
              <a:buNone/>
            </a:pPr>
            <a:r>
              <a:rPr b="1" i="1" lang="es" sz="1800">
                <a:solidFill>
                  <a:schemeClr val="dk2"/>
                </a:solidFill>
              </a:rPr>
              <a:t>APATHEIA</a:t>
            </a:r>
            <a:endParaRPr b="1" i="1" sz="1800">
              <a:solidFill>
                <a:schemeClr val="dk2"/>
              </a:solidFill>
            </a:endParaRPr>
          </a:p>
          <a:p>
            <a:pPr indent="0" lvl="0" marL="0" rtl="0" algn="l">
              <a:spcBef>
                <a:spcPts val="0"/>
              </a:spcBef>
              <a:spcAft>
                <a:spcPts val="0"/>
              </a:spcAft>
              <a:buNone/>
            </a:pPr>
            <a:r>
              <a:rPr b="1" i="1" lang="es" sz="1800">
                <a:solidFill>
                  <a:schemeClr val="dk2"/>
                </a:solidFill>
              </a:rPr>
              <a:t>	</a:t>
            </a:r>
            <a:endParaRPr b="1" i="1" sz="1800">
              <a:solidFill>
                <a:schemeClr val="dk2"/>
              </a:solidFill>
            </a:endParaRPr>
          </a:p>
          <a:p>
            <a:pPr indent="457200" lvl="0" marL="4114800" rtl="0" algn="l">
              <a:spcBef>
                <a:spcPts val="0"/>
              </a:spcBef>
              <a:spcAft>
                <a:spcPts val="0"/>
              </a:spcAft>
              <a:buNone/>
            </a:pPr>
            <a:r>
              <a:rPr b="1" i="1" lang="es" sz="1800">
                <a:solidFill>
                  <a:schemeClr val="dk2"/>
                </a:solidFill>
              </a:rPr>
              <a:t>EUTIMIA</a:t>
            </a:r>
            <a:endParaRPr b="1" i="1" sz="1800">
              <a:solidFill>
                <a:schemeClr val="dk2"/>
              </a:solidFill>
            </a:endParaRPr>
          </a:p>
        </p:txBody>
      </p:sp>
      <p:sp>
        <p:nvSpPr>
          <p:cNvPr id="233" name="Google Shape;233;p40"/>
          <p:cNvSpPr txBox="1"/>
          <p:nvPr/>
        </p:nvSpPr>
        <p:spPr>
          <a:xfrm>
            <a:off x="673775" y="601575"/>
            <a:ext cx="6030900" cy="12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Filosofía Práctica</a:t>
            </a:r>
            <a:endParaRPr b="1"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nvSpPr>
        <p:spPr>
          <a:xfrm>
            <a:off x="1537825" y="3759900"/>
            <a:ext cx="4938600" cy="9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Montserrat"/>
                <a:ea typeface="Montserrat"/>
                <a:cs typeface="Montserrat"/>
                <a:sym typeface="Montserrat"/>
              </a:rPr>
              <a:t>FORO    II</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 El problema del tranvía.</a:t>
            </a:r>
            <a:endParaRPr sz="1200">
              <a:latin typeface="Montserrat"/>
              <a:ea typeface="Montserrat"/>
              <a:cs typeface="Montserrat"/>
              <a:sym typeface="Montserrat"/>
            </a:endParaRPr>
          </a:p>
        </p:txBody>
      </p:sp>
      <p:pic>
        <p:nvPicPr>
          <p:cNvPr id="239" name="Google Shape;239;p41"/>
          <p:cNvPicPr preferRelativeResize="0"/>
          <p:nvPr/>
        </p:nvPicPr>
        <p:blipFill>
          <a:blip r:embed="rId3">
            <a:alphaModFix/>
          </a:blip>
          <a:stretch>
            <a:fillRect/>
          </a:stretch>
        </p:blipFill>
        <p:spPr>
          <a:xfrm>
            <a:off x="1794950" y="517500"/>
            <a:ext cx="6011311" cy="2961324"/>
          </a:xfrm>
          <a:prstGeom prst="rect">
            <a:avLst/>
          </a:prstGeom>
          <a:noFill/>
          <a:ln>
            <a:noFill/>
          </a:ln>
        </p:spPr>
      </p:pic>
      <p:sp>
        <p:nvSpPr>
          <p:cNvPr id="240" name="Google Shape;240;p41"/>
          <p:cNvSpPr txBox="1"/>
          <p:nvPr/>
        </p:nvSpPr>
        <p:spPr>
          <a:xfrm>
            <a:off x="5444300" y="3996275"/>
            <a:ext cx="2791500" cy="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Actividad en clase 10%</a:t>
            </a:r>
            <a:endParaRPr b="1"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2"/>
          <p:cNvPicPr preferRelativeResize="0"/>
          <p:nvPr/>
        </p:nvPicPr>
        <p:blipFill>
          <a:blip r:embed="rId3">
            <a:alphaModFix/>
          </a:blip>
          <a:stretch>
            <a:fillRect/>
          </a:stretch>
        </p:blipFill>
        <p:spPr>
          <a:xfrm>
            <a:off x="1308447" y="1509160"/>
            <a:ext cx="3015625" cy="1688775"/>
          </a:xfrm>
          <a:prstGeom prst="rect">
            <a:avLst/>
          </a:prstGeom>
          <a:noFill/>
          <a:ln cap="flat" cmpd="sng" w="28575">
            <a:solidFill>
              <a:srgbClr val="202124"/>
            </a:solidFill>
            <a:prstDash val="solid"/>
            <a:round/>
            <a:headEnd len="sm" w="sm" type="none"/>
            <a:tailEnd len="sm" w="sm" type="none"/>
          </a:ln>
        </p:spPr>
      </p:pic>
      <p:sp>
        <p:nvSpPr>
          <p:cNvPr id="246" name="Google Shape;246;p42"/>
          <p:cNvSpPr txBox="1"/>
          <p:nvPr/>
        </p:nvSpPr>
        <p:spPr>
          <a:xfrm>
            <a:off x="6425850" y="790463"/>
            <a:ext cx="1860000" cy="12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latin typeface="Montserrat"/>
                <a:ea typeface="Montserrat"/>
                <a:cs typeface="Montserrat"/>
                <a:sym typeface="Montserrat"/>
              </a:rPr>
              <a:t>1</a:t>
            </a:r>
            <a:endParaRPr sz="6000">
              <a:latin typeface="Montserrat"/>
              <a:ea typeface="Montserrat"/>
              <a:cs typeface="Montserrat"/>
              <a:sym typeface="Montserrat"/>
            </a:endParaRPr>
          </a:p>
        </p:txBody>
      </p:sp>
      <p:sp>
        <p:nvSpPr>
          <p:cNvPr id="247" name="Google Shape;247;p42"/>
          <p:cNvSpPr txBox="1"/>
          <p:nvPr/>
        </p:nvSpPr>
        <p:spPr>
          <a:xfrm>
            <a:off x="6425850" y="3120038"/>
            <a:ext cx="1860000" cy="12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latin typeface="Montserrat"/>
                <a:ea typeface="Montserrat"/>
                <a:cs typeface="Montserrat"/>
                <a:sym typeface="Montserrat"/>
              </a:rPr>
              <a:t>5</a:t>
            </a:r>
            <a:endParaRPr sz="60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3" title="U2S4. The Good Place. El dilema del tranvía">
            <a:hlinkClick r:id="rId3"/>
          </p:cNvPr>
          <p:cNvPicPr preferRelativeResize="0"/>
          <p:nvPr/>
        </p:nvPicPr>
        <p:blipFill>
          <a:blip r:embed="rId4">
            <a:alphaModFix/>
          </a:blip>
          <a:stretch>
            <a:fillRect/>
          </a:stretch>
        </p:blipFill>
        <p:spPr>
          <a:xfrm>
            <a:off x="441675" y="476475"/>
            <a:ext cx="4737700" cy="2664950"/>
          </a:xfrm>
          <a:prstGeom prst="rect">
            <a:avLst/>
          </a:prstGeom>
          <a:noFill/>
          <a:ln>
            <a:noFill/>
          </a:ln>
        </p:spPr>
      </p:pic>
      <p:sp>
        <p:nvSpPr>
          <p:cNvPr id="253" name="Google Shape;253;p43"/>
          <p:cNvSpPr txBox="1"/>
          <p:nvPr/>
        </p:nvSpPr>
        <p:spPr>
          <a:xfrm>
            <a:off x="516175" y="3266125"/>
            <a:ext cx="49386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Montserrat"/>
                <a:ea typeface="Montserrat"/>
                <a:cs typeface="Montserrat"/>
                <a:sym typeface="Montserrat"/>
              </a:rPr>
              <a:t>The good place. (2019).</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El problema del tranvía.</a:t>
            </a:r>
            <a:endParaRPr sz="1200">
              <a:latin typeface="Montserrat"/>
              <a:ea typeface="Montserrat"/>
              <a:cs typeface="Montserrat"/>
              <a:sym typeface="Montserrat"/>
            </a:endParaRPr>
          </a:p>
          <a:p>
            <a:pPr indent="0" lvl="0" marL="0" rtl="0" algn="l">
              <a:spcBef>
                <a:spcPts val="0"/>
              </a:spcBef>
              <a:spcAft>
                <a:spcPts val="0"/>
              </a:spcAft>
              <a:buNone/>
            </a:pPr>
            <a:r>
              <a:rPr lang="es" sz="1200">
                <a:latin typeface="Montserrat"/>
                <a:ea typeface="Montserrat"/>
                <a:cs typeface="Montserrat"/>
                <a:sym typeface="Montserrat"/>
              </a:rPr>
              <a:t>Temporada 2. Episodio 6.</a:t>
            </a:r>
            <a:endParaRPr sz="1200">
              <a:latin typeface="Montserrat"/>
              <a:ea typeface="Montserrat"/>
              <a:cs typeface="Montserrat"/>
              <a:sym typeface="Montserrat"/>
            </a:endParaRPr>
          </a:p>
        </p:txBody>
      </p:sp>
      <p:pic>
        <p:nvPicPr>
          <p:cNvPr id="254" name="Google Shape;254;p43"/>
          <p:cNvPicPr preferRelativeResize="0"/>
          <p:nvPr/>
        </p:nvPicPr>
        <p:blipFill>
          <a:blip r:embed="rId5">
            <a:alphaModFix/>
          </a:blip>
          <a:stretch>
            <a:fillRect/>
          </a:stretch>
        </p:blipFill>
        <p:spPr>
          <a:xfrm>
            <a:off x="5705325" y="100885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type="title"/>
          </p:nvPr>
        </p:nvSpPr>
        <p:spPr>
          <a:xfrm>
            <a:off x="6246750" y="501025"/>
            <a:ext cx="2806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CRONOGRAMA</a:t>
            </a:r>
            <a:endParaRPr/>
          </a:p>
        </p:txBody>
      </p:sp>
      <p:sp>
        <p:nvSpPr>
          <p:cNvPr id="125" name="Google Shape;125;p26"/>
          <p:cNvSpPr txBox="1"/>
          <p:nvPr>
            <p:ph idx="1" type="body"/>
          </p:nvPr>
        </p:nvSpPr>
        <p:spPr>
          <a:xfrm>
            <a:off x="264950" y="1211350"/>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I</a:t>
            </a:r>
            <a:r>
              <a:rPr b="1" lang="es">
                <a:latin typeface="Archivo Black"/>
                <a:ea typeface="Archivo Black"/>
                <a:cs typeface="Archivo Black"/>
                <a:sym typeface="Archivo Black"/>
              </a:rPr>
              <a:t> </a:t>
            </a:r>
            <a:r>
              <a:rPr b="1" lang="es" sz="900">
                <a:latin typeface="Raleway"/>
                <a:ea typeface="Raleway"/>
                <a:cs typeface="Raleway"/>
                <a:sym typeface="Raleway"/>
              </a:rPr>
              <a:t>Septiembre 14</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Diagnóstico I</a:t>
            </a:r>
            <a:endParaRPr b="1" sz="900">
              <a:latin typeface="Raleway"/>
              <a:ea typeface="Raleway"/>
              <a:cs typeface="Raleway"/>
              <a:sym typeface="Raleway"/>
            </a:endParaRPr>
          </a:p>
        </p:txBody>
      </p:sp>
      <p:sp>
        <p:nvSpPr>
          <p:cNvPr id="126" name="Google Shape;126;p26"/>
          <p:cNvSpPr txBox="1"/>
          <p:nvPr>
            <p:ph idx="1" type="body"/>
          </p:nvPr>
        </p:nvSpPr>
        <p:spPr>
          <a:xfrm>
            <a:off x="2004675" y="1211350"/>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II</a:t>
            </a:r>
            <a:r>
              <a:rPr b="1" lang="es">
                <a:latin typeface="Archivo Black"/>
                <a:ea typeface="Archivo Black"/>
                <a:cs typeface="Archivo Black"/>
                <a:sym typeface="Archivo Black"/>
              </a:rPr>
              <a:t> </a:t>
            </a:r>
            <a:r>
              <a:rPr b="1" lang="es" sz="900">
                <a:latin typeface="Raleway"/>
                <a:ea typeface="Raleway"/>
                <a:cs typeface="Raleway"/>
                <a:sym typeface="Raleway"/>
              </a:rPr>
              <a:t>Septiembre 21</a:t>
            </a:r>
            <a:endParaRPr b="1" sz="900">
              <a:latin typeface="Raleway"/>
              <a:ea typeface="Raleway"/>
              <a:cs typeface="Raleway"/>
              <a:sym typeface="Raleway"/>
            </a:endParaRPr>
          </a:p>
          <a:p>
            <a:pPr indent="0" lvl="0" marL="0" rtl="0" algn="ctr">
              <a:spcBef>
                <a:spcPts val="1200"/>
              </a:spcBef>
              <a:spcAft>
                <a:spcPts val="1200"/>
              </a:spcAft>
              <a:buNone/>
            </a:pPr>
            <a:r>
              <a:rPr b="1" lang="es" sz="900">
                <a:latin typeface="Raleway"/>
                <a:ea typeface="Raleway"/>
                <a:cs typeface="Raleway"/>
                <a:sym typeface="Raleway"/>
              </a:rPr>
              <a:t>Diagnóstico II</a:t>
            </a:r>
            <a:endParaRPr b="1" sz="900">
              <a:latin typeface="Raleway"/>
              <a:ea typeface="Raleway"/>
              <a:cs typeface="Raleway"/>
              <a:sym typeface="Raleway"/>
            </a:endParaRPr>
          </a:p>
        </p:txBody>
      </p:sp>
      <p:sp>
        <p:nvSpPr>
          <p:cNvPr id="127" name="Google Shape;127;p26"/>
          <p:cNvSpPr txBox="1"/>
          <p:nvPr>
            <p:ph idx="1" type="body"/>
          </p:nvPr>
        </p:nvSpPr>
        <p:spPr>
          <a:xfrm>
            <a:off x="3744400" y="1211350"/>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III</a:t>
            </a:r>
            <a:r>
              <a:rPr b="1" lang="es" sz="1700">
                <a:latin typeface="Archivo Black"/>
                <a:ea typeface="Archivo Black"/>
                <a:cs typeface="Archivo Black"/>
                <a:sym typeface="Archivo Black"/>
              </a:rPr>
              <a:t> </a:t>
            </a:r>
            <a:r>
              <a:rPr b="1" lang="es" sz="900">
                <a:latin typeface="Raleway"/>
                <a:ea typeface="Raleway"/>
                <a:cs typeface="Raleway"/>
                <a:sym typeface="Raleway"/>
              </a:rPr>
              <a:t>Septiembre 28</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FORO I</a:t>
            </a:r>
            <a:endParaRPr b="1" sz="900">
              <a:latin typeface="Raleway"/>
              <a:ea typeface="Raleway"/>
              <a:cs typeface="Raleway"/>
              <a:sym typeface="Raleway"/>
            </a:endParaRPr>
          </a:p>
        </p:txBody>
      </p:sp>
      <p:sp>
        <p:nvSpPr>
          <p:cNvPr id="128" name="Google Shape;128;p26"/>
          <p:cNvSpPr txBox="1"/>
          <p:nvPr>
            <p:ph idx="1" type="body"/>
          </p:nvPr>
        </p:nvSpPr>
        <p:spPr>
          <a:xfrm>
            <a:off x="5484125" y="1211350"/>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IV</a:t>
            </a:r>
            <a:r>
              <a:rPr b="1" lang="es">
                <a:latin typeface="Archivo Black"/>
                <a:ea typeface="Archivo Black"/>
                <a:cs typeface="Archivo Black"/>
                <a:sym typeface="Archivo Black"/>
              </a:rPr>
              <a:t> </a:t>
            </a:r>
            <a:r>
              <a:rPr b="1" lang="es" sz="900">
                <a:latin typeface="Raleway"/>
                <a:ea typeface="Raleway"/>
                <a:cs typeface="Raleway"/>
                <a:sym typeface="Raleway"/>
              </a:rPr>
              <a:t>Octubre 05</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FORO II</a:t>
            </a:r>
            <a:endParaRPr b="1" sz="900">
              <a:latin typeface="Raleway"/>
              <a:ea typeface="Raleway"/>
              <a:cs typeface="Raleway"/>
              <a:sym typeface="Raleway"/>
            </a:endParaRPr>
          </a:p>
        </p:txBody>
      </p:sp>
      <p:sp>
        <p:nvSpPr>
          <p:cNvPr id="129" name="Google Shape;129;p26"/>
          <p:cNvSpPr txBox="1"/>
          <p:nvPr>
            <p:ph idx="1" type="body"/>
          </p:nvPr>
        </p:nvSpPr>
        <p:spPr>
          <a:xfrm>
            <a:off x="7223850" y="1211350"/>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700">
                <a:latin typeface="Archivo Black"/>
                <a:ea typeface="Archivo Black"/>
                <a:cs typeface="Archivo Black"/>
                <a:sym typeface="Archivo Black"/>
              </a:rPr>
              <a:t>SEMANA V</a:t>
            </a:r>
            <a:r>
              <a:rPr b="1" lang="es">
                <a:latin typeface="Archivo Black"/>
                <a:ea typeface="Archivo Black"/>
                <a:cs typeface="Archivo Black"/>
                <a:sym typeface="Archivo Black"/>
              </a:rPr>
              <a:t> </a:t>
            </a:r>
            <a:r>
              <a:rPr b="1" lang="es" sz="900">
                <a:latin typeface="Raleway"/>
                <a:ea typeface="Raleway"/>
                <a:cs typeface="Raleway"/>
                <a:sym typeface="Raleway"/>
              </a:rPr>
              <a:t>Octubre 12</a:t>
            </a:r>
            <a:endParaRPr b="1" sz="900">
              <a:latin typeface="Raleway"/>
              <a:ea typeface="Raleway"/>
              <a:cs typeface="Raleway"/>
              <a:sym typeface="Raleway"/>
            </a:endParaRPr>
          </a:p>
          <a:p>
            <a:pPr indent="0" lvl="0" marL="457200" rtl="0" algn="l">
              <a:spcBef>
                <a:spcPts val="1200"/>
              </a:spcBef>
              <a:spcAft>
                <a:spcPts val="1200"/>
              </a:spcAft>
              <a:buClr>
                <a:schemeClr val="dk2"/>
              </a:buClr>
              <a:buSzPts val="1100"/>
              <a:buFont typeface="Arial"/>
              <a:buNone/>
            </a:pPr>
            <a:r>
              <a:rPr b="1" lang="es" sz="900">
                <a:latin typeface="Raleway"/>
                <a:ea typeface="Raleway"/>
                <a:cs typeface="Raleway"/>
                <a:sym typeface="Raleway"/>
              </a:rPr>
              <a:t>LECTURA I</a:t>
            </a:r>
            <a:endParaRPr b="1" sz="900">
              <a:latin typeface="Raleway"/>
              <a:ea typeface="Raleway"/>
              <a:cs typeface="Raleway"/>
              <a:sym typeface="Raleway"/>
            </a:endParaRPr>
          </a:p>
        </p:txBody>
      </p:sp>
      <p:sp>
        <p:nvSpPr>
          <p:cNvPr id="130" name="Google Shape;130;p26"/>
          <p:cNvSpPr txBox="1"/>
          <p:nvPr>
            <p:ph idx="1" type="body"/>
          </p:nvPr>
        </p:nvSpPr>
        <p:spPr>
          <a:xfrm>
            <a:off x="264950" y="2406075"/>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VI</a:t>
            </a:r>
            <a:r>
              <a:rPr b="1" lang="es" sz="1700">
                <a:latin typeface="Archivo Black"/>
                <a:ea typeface="Archivo Black"/>
                <a:cs typeface="Archivo Black"/>
                <a:sym typeface="Archivo Black"/>
              </a:rPr>
              <a:t> </a:t>
            </a:r>
            <a:r>
              <a:rPr b="1" lang="es" sz="900">
                <a:latin typeface="Raleway"/>
                <a:ea typeface="Raleway"/>
                <a:cs typeface="Raleway"/>
                <a:sym typeface="Raleway"/>
              </a:rPr>
              <a:t>Octubre 19</a:t>
            </a:r>
            <a:endParaRPr b="1" sz="900">
              <a:latin typeface="Raleway"/>
              <a:ea typeface="Raleway"/>
              <a:cs typeface="Raleway"/>
              <a:sym typeface="Raleway"/>
            </a:endParaRPr>
          </a:p>
          <a:p>
            <a:pPr indent="0" lvl="0" marL="0" rtl="0" algn="ctr">
              <a:spcBef>
                <a:spcPts val="1200"/>
              </a:spcBef>
              <a:spcAft>
                <a:spcPts val="1200"/>
              </a:spcAft>
              <a:buNone/>
            </a:pPr>
            <a:r>
              <a:rPr b="1" lang="es" sz="900">
                <a:latin typeface="Raleway"/>
                <a:ea typeface="Raleway"/>
                <a:cs typeface="Raleway"/>
                <a:sym typeface="Raleway"/>
              </a:rPr>
              <a:t>CASO I</a:t>
            </a:r>
            <a:endParaRPr b="1" sz="900">
              <a:latin typeface="Raleway"/>
              <a:ea typeface="Raleway"/>
              <a:cs typeface="Raleway"/>
              <a:sym typeface="Raleway"/>
            </a:endParaRPr>
          </a:p>
        </p:txBody>
      </p:sp>
      <p:sp>
        <p:nvSpPr>
          <p:cNvPr id="131" name="Google Shape;131;p26"/>
          <p:cNvSpPr txBox="1"/>
          <p:nvPr>
            <p:ph idx="1" type="body"/>
          </p:nvPr>
        </p:nvSpPr>
        <p:spPr>
          <a:xfrm>
            <a:off x="2004675" y="2406075"/>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VII</a:t>
            </a:r>
            <a:r>
              <a:rPr b="1" lang="es">
                <a:latin typeface="Archivo Black"/>
                <a:ea typeface="Archivo Black"/>
                <a:cs typeface="Archivo Black"/>
                <a:sym typeface="Archivo Black"/>
              </a:rPr>
              <a:t> </a:t>
            </a:r>
            <a:r>
              <a:rPr b="1" lang="es" sz="900">
                <a:latin typeface="Raleway"/>
                <a:ea typeface="Raleway"/>
                <a:cs typeface="Raleway"/>
                <a:sym typeface="Raleway"/>
              </a:rPr>
              <a:t>Octubre 26</a:t>
            </a:r>
            <a:endParaRPr b="1" sz="900">
              <a:latin typeface="Raleway"/>
              <a:ea typeface="Raleway"/>
              <a:cs typeface="Raleway"/>
              <a:sym typeface="Raleway"/>
            </a:endParaRPr>
          </a:p>
          <a:p>
            <a:pPr indent="0" lvl="0" marL="0" rtl="0" algn="ctr">
              <a:spcBef>
                <a:spcPts val="1200"/>
              </a:spcBef>
              <a:spcAft>
                <a:spcPts val="1200"/>
              </a:spcAft>
              <a:buNone/>
            </a:pPr>
            <a:r>
              <a:rPr b="1" lang="es" sz="900">
                <a:latin typeface="Raleway"/>
                <a:ea typeface="Raleway"/>
                <a:cs typeface="Raleway"/>
                <a:sym typeface="Raleway"/>
              </a:rPr>
              <a:t>Temas</a:t>
            </a:r>
            <a:endParaRPr b="1" sz="900">
              <a:latin typeface="Raleway"/>
              <a:ea typeface="Raleway"/>
              <a:cs typeface="Raleway"/>
              <a:sym typeface="Raleway"/>
            </a:endParaRPr>
          </a:p>
        </p:txBody>
      </p:sp>
      <p:sp>
        <p:nvSpPr>
          <p:cNvPr id="132" name="Google Shape;132;p26"/>
          <p:cNvSpPr txBox="1"/>
          <p:nvPr>
            <p:ph idx="1" type="body"/>
          </p:nvPr>
        </p:nvSpPr>
        <p:spPr>
          <a:xfrm>
            <a:off x="3744400" y="2406075"/>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VIII</a:t>
            </a:r>
            <a:r>
              <a:rPr b="1" lang="es">
                <a:latin typeface="Archivo Black"/>
                <a:ea typeface="Archivo Black"/>
                <a:cs typeface="Archivo Black"/>
                <a:sym typeface="Archivo Black"/>
              </a:rPr>
              <a:t> </a:t>
            </a:r>
            <a:r>
              <a:rPr b="1" lang="es" sz="900">
                <a:latin typeface="Raleway"/>
                <a:ea typeface="Raleway"/>
                <a:cs typeface="Raleway"/>
                <a:sym typeface="Raleway"/>
              </a:rPr>
              <a:t>Noviembre 02</a:t>
            </a:r>
            <a:endParaRPr b="1" sz="900">
              <a:latin typeface="Raleway"/>
              <a:ea typeface="Raleway"/>
              <a:cs typeface="Raleway"/>
              <a:sym typeface="Raleway"/>
            </a:endParaRPr>
          </a:p>
          <a:p>
            <a:pPr indent="0" lvl="0" marL="0" rtl="0" algn="ctr">
              <a:spcBef>
                <a:spcPts val="1200"/>
              </a:spcBef>
              <a:spcAft>
                <a:spcPts val="1200"/>
              </a:spcAft>
              <a:buNone/>
            </a:pPr>
            <a:r>
              <a:t/>
            </a:r>
            <a:endParaRPr b="1" sz="900">
              <a:latin typeface="Raleway"/>
              <a:ea typeface="Raleway"/>
              <a:cs typeface="Raleway"/>
              <a:sym typeface="Raleway"/>
            </a:endParaRPr>
          </a:p>
        </p:txBody>
      </p:sp>
      <p:sp>
        <p:nvSpPr>
          <p:cNvPr id="133" name="Google Shape;133;p26"/>
          <p:cNvSpPr txBox="1"/>
          <p:nvPr>
            <p:ph idx="1" type="body"/>
          </p:nvPr>
        </p:nvSpPr>
        <p:spPr>
          <a:xfrm>
            <a:off x="5484125" y="2406075"/>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IX </a:t>
            </a:r>
            <a:r>
              <a:rPr b="1" lang="es" sz="900">
                <a:latin typeface="Raleway"/>
                <a:ea typeface="Raleway"/>
                <a:cs typeface="Raleway"/>
                <a:sym typeface="Raleway"/>
              </a:rPr>
              <a:t>Noviembre 09</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FORO III</a:t>
            </a:r>
            <a:endParaRPr b="1" sz="900">
              <a:latin typeface="Raleway"/>
              <a:ea typeface="Raleway"/>
              <a:cs typeface="Raleway"/>
              <a:sym typeface="Raleway"/>
            </a:endParaRPr>
          </a:p>
        </p:txBody>
      </p:sp>
      <p:sp>
        <p:nvSpPr>
          <p:cNvPr id="134" name="Google Shape;134;p26"/>
          <p:cNvSpPr txBox="1"/>
          <p:nvPr>
            <p:ph idx="1" type="body"/>
          </p:nvPr>
        </p:nvSpPr>
        <p:spPr>
          <a:xfrm>
            <a:off x="7223850" y="2406075"/>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X</a:t>
            </a:r>
            <a:r>
              <a:rPr b="1" lang="es">
                <a:latin typeface="Archivo Black"/>
                <a:ea typeface="Archivo Black"/>
                <a:cs typeface="Archivo Black"/>
                <a:sym typeface="Archivo Black"/>
              </a:rPr>
              <a:t> </a:t>
            </a:r>
            <a:r>
              <a:rPr b="1" lang="es" sz="900">
                <a:latin typeface="Raleway"/>
                <a:ea typeface="Raleway"/>
                <a:cs typeface="Raleway"/>
                <a:sym typeface="Raleway"/>
              </a:rPr>
              <a:t>Noviembre 16</a:t>
            </a:r>
            <a:endParaRPr b="1" sz="900">
              <a:latin typeface="Raleway"/>
              <a:ea typeface="Raleway"/>
              <a:cs typeface="Raleway"/>
              <a:sym typeface="Raleway"/>
            </a:endParaRPr>
          </a:p>
          <a:p>
            <a:pPr indent="0" lvl="0" marL="0" rtl="0" algn="ctr">
              <a:spcBef>
                <a:spcPts val="1200"/>
              </a:spcBef>
              <a:spcAft>
                <a:spcPts val="1200"/>
              </a:spcAft>
              <a:buNone/>
            </a:pPr>
            <a:r>
              <a:rPr b="1" lang="es" sz="900">
                <a:latin typeface="Raleway"/>
                <a:ea typeface="Raleway"/>
                <a:cs typeface="Raleway"/>
                <a:sym typeface="Raleway"/>
              </a:rPr>
              <a:t>Lectura II</a:t>
            </a:r>
            <a:endParaRPr b="1" sz="900">
              <a:latin typeface="Raleway"/>
              <a:ea typeface="Raleway"/>
              <a:cs typeface="Raleway"/>
              <a:sym typeface="Raleway"/>
            </a:endParaRPr>
          </a:p>
        </p:txBody>
      </p:sp>
      <p:sp>
        <p:nvSpPr>
          <p:cNvPr id="135" name="Google Shape;135;p26"/>
          <p:cNvSpPr txBox="1"/>
          <p:nvPr>
            <p:ph idx="1" type="body"/>
          </p:nvPr>
        </p:nvSpPr>
        <p:spPr>
          <a:xfrm>
            <a:off x="264950" y="3600800"/>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XI</a:t>
            </a:r>
            <a:r>
              <a:rPr b="1" lang="es">
                <a:latin typeface="Archivo Black"/>
                <a:ea typeface="Archivo Black"/>
                <a:cs typeface="Archivo Black"/>
                <a:sym typeface="Archivo Black"/>
              </a:rPr>
              <a:t> </a:t>
            </a:r>
            <a:r>
              <a:rPr b="1" lang="es" sz="900">
                <a:latin typeface="Raleway"/>
                <a:ea typeface="Raleway"/>
                <a:cs typeface="Raleway"/>
                <a:sym typeface="Raleway"/>
              </a:rPr>
              <a:t>Noviembre 23</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Foro III</a:t>
            </a:r>
            <a:endParaRPr b="1" sz="900">
              <a:latin typeface="Raleway"/>
              <a:ea typeface="Raleway"/>
              <a:cs typeface="Raleway"/>
              <a:sym typeface="Raleway"/>
            </a:endParaRPr>
          </a:p>
        </p:txBody>
      </p:sp>
      <p:sp>
        <p:nvSpPr>
          <p:cNvPr id="136" name="Google Shape;136;p26"/>
          <p:cNvSpPr txBox="1"/>
          <p:nvPr>
            <p:ph idx="1" type="body"/>
          </p:nvPr>
        </p:nvSpPr>
        <p:spPr>
          <a:xfrm>
            <a:off x="2004675" y="3600800"/>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XII</a:t>
            </a:r>
            <a:r>
              <a:rPr b="1" lang="es">
                <a:latin typeface="Archivo Black"/>
                <a:ea typeface="Archivo Black"/>
                <a:cs typeface="Archivo Black"/>
                <a:sym typeface="Archivo Black"/>
              </a:rPr>
              <a:t> </a:t>
            </a:r>
            <a:r>
              <a:rPr b="1" lang="es" sz="900">
                <a:latin typeface="Raleway"/>
                <a:ea typeface="Raleway"/>
                <a:cs typeface="Raleway"/>
                <a:sym typeface="Raleway"/>
              </a:rPr>
              <a:t>Noviembre 30</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Videoconferencias</a:t>
            </a:r>
            <a:endParaRPr b="1" sz="900">
              <a:latin typeface="Raleway"/>
              <a:ea typeface="Raleway"/>
              <a:cs typeface="Raleway"/>
              <a:sym typeface="Raleway"/>
            </a:endParaRPr>
          </a:p>
        </p:txBody>
      </p:sp>
      <p:sp>
        <p:nvSpPr>
          <p:cNvPr id="137" name="Google Shape;137;p26"/>
          <p:cNvSpPr txBox="1"/>
          <p:nvPr>
            <p:ph idx="1" type="body"/>
          </p:nvPr>
        </p:nvSpPr>
        <p:spPr>
          <a:xfrm>
            <a:off x="3744400" y="3600800"/>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XIII</a:t>
            </a:r>
            <a:r>
              <a:rPr b="1" lang="es">
                <a:latin typeface="Archivo Black"/>
                <a:ea typeface="Archivo Black"/>
                <a:cs typeface="Archivo Black"/>
                <a:sym typeface="Archivo Black"/>
              </a:rPr>
              <a:t> </a:t>
            </a:r>
            <a:r>
              <a:rPr b="1" lang="es" sz="900">
                <a:latin typeface="Raleway"/>
                <a:ea typeface="Raleway"/>
                <a:cs typeface="Raleway"/>
                <a:sym typeface="Raleway"/>
              </a:rPr>
              <a:t>Diciembre 02</a:t>
            </a:r>
            <a:endParaRPr b="1" sz="900">
              <a:latin typeface="Raleway"/>
              <a:ea typeface="Raleway"/>
              <a:cs typeface="Raleway"/>
              <a:sym typeface="Raleway"/>
            </a:endParaRPr>
          </a:p>
          <a:p>
            <a:pPr indent="0" lvl="0" marL="0" rtl="0" algn="l">
              <a:spcBef>
                <a:spcPts val="1200"/>
              </a:spcBef>
              <a:spcAft>
                <a:spcPts val="1200"/>
              </a:spcAft>
              <a:buNone/>
            </a:pPr>
            <a:r>
              <a:t/>
            </a:r>
            <a:endParaRPr b="1" sz="900">
              <a:latin typeface="Raleway"/>
              <a:ea typeface="Raleway"/>
              <a:cs typeface="Raleway"/>
              <a:sym typeface="Raleway"/>
            </a:endParaRPr>
          </a:p>
        </p:txBody>
      </p:sp>
      <p:sp>
        <p:nvSpPr>
          <p:cNvPr id="138" name="Google Shape;138;p26"/>
          <p:cNvSpPr txBox="1"/>
          <p:nvPr>
            <p:ph idx="1" type="body"/>
          </p:nvPr>
        </p:nvSpPr>
        <p:spPr>
          <a:xfrm>
            <a:off x="5484125" y="3600800"/>
            <a:ext cx="1601100" cy="1054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XIV</a:t>
            </a:r>
            <a:r>
              <a:rPr b="1" lang="es">
                <a:latin typeface="Archivo Black"/>
                <a:ea typeface="Archivo Black"/>
                <a:cs typeface="Archivo Black"/>
                <a:sym typeface="Archivo Black"/>
              </a:rPr>
              <a:t> </a:t>
            </a:r>
            <a:r>
              <a:rPr b="1" lang="es" sz="900">
                <a:latin typeface="Raleway"/>
                <a:ea typeface="Raleway"/>
                <a:cs typeface="Raleway"/>
                <a:sym typeface="Raleway"/>
              </a:rPr>
              <a:t>Diciembre 14</a:t>
            </a:r>
            <a:endParaRPr b="1" sz="900">
              <a:latin typeface="Raleway"/>
              <a:ea typeface="Raleway"/>
              <a:cs typeface="Raleway"/>
              <a:sym typeface="Raleway"/>
            </a:endParaRPr>
          </a:p>
          <a:p>
            <a:pPr indent="0" lvl="0" marL="0" rtl="0" algn="l">
              <a:spcBef>
                <a:spcPts val="1200"/>
              </a:spcBef>
              <a:spcAft>
                <a:spcPts val="1200"/>
              </a:spcAft>
              <a:buClr>
                <a:schemeClr val="dk2"/>
              </a:buClr>
              <a:buSzPts val="1100"/>
              <a:buFont typeface="Arial"/>
              <a:buNone/>
            </a:pPr>
            <a:r>
              <a:rPr b="1" lang="es" sz="900">
                <a:latin typeface="Raleway"/>
                <a:ea typeface="Raleway"/>
                <a:cs typeface="Raleway"/>
                <a:sym typeface="Raleway"/>
              </a:rPr>
              <a:t>                   CASO II</a:t>
            </a:r>
            <a:endParaRPr b="1" sz="900">
              <a:latin typeface="Raleway"/>
              <a:ea typeface="Raleway"/>
              <a:cs typeface="Raleway"/>
              <a:sym typeface="Raleway"/>
            </a:endParaRPr>
          </a:p>
        </p:txBody>
      </p:sp>
      <p:sp>
        <p:nvSpPr>
          <p:cNvPr id="139" name="Google Shape;139;p26"/>
          <p:cNvSpPr txBox="1"/>
          <p:nvPr>
            <p:ph idx="1" type="body"/>
          </p:nvPr>
        </p:nvSpPr>
        <p:spPr>
          <a:xfrm>
            <a:off x="7223850" y="3600800"/>
            <a:ext cx="1601100" cy="10545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s" sz="1500">
                <a:latin typeface="Archivo Black"/>
                <a:ea typeface="Archivo Black"/>
                <a:cs typeface="Archivo Black"/>
                <a:sym typeface="Archivo Black"/>
              </a:rPr>
              <a:t>SEMANA XV</a:t>
            </a:r>
            <a:r>
              <a:rPr b="1" lang="es">
                <a:latin typeface="Archivo Black"/>
                <a:ea typeface="Archivo Black"/>
                <a:cs typeface="Archivo Black"/>
                <a:sym typeface="Archivo Black"/>
              </a:rPr>
              <a:t> </a:t>
            </a:r>
            <a:r>
              <a:rPr b="1" lang="es" sz="900">
                <a:latin typeface="Raleway"/>
                <a:ea typeface="Raleway"/>
                <a:cs typeface="Raleway"/>
                <a:sym typeface="Raleway"/>
              </a:rPr>
              <a:t>Diciembre 21</a:t>
            </a:r>
            <a:endParaRPr b="1" sz="900">
              <a:latin typeface="Raleway"/>
              <a:ea typeface="Raleway"/>
              <a:cs typeface="Raleway"/>
              <a:sym typeface="Raleway"/>
            </a:endParaRPr>
          </a:p>
          <a:p>
            <a:pPr indent="0" lvl="0" marL="0" rtl="0" algn="ctr">
              <a:spcBef>
                <a:spcPts val="1200"/>
              </a:spcBef>
              <a:spcAft>
                <a:spcPts val="1200"/>
              </a:spcAft>
              <a:buClr>
                <a:schemeClr val="dk2"/>
              </a:buClr>
              <a:buSzPts val="1100"/>
              <a:buFont typeface="Arial"/>
              <a:buNone/>
            </a:pPr>
            <a:r>
              <a:rPr b="1" lang="es" sz="900">
                <a:latin typeface="Raleway"/>
                <a:ea typeface="Raleway"/>
                <a:cs typeface="Raleway"/>
                <a:sym typeface="Raleway"/>
              </a:rPr>
              <a:t>Cierre del curso</a:t>
            </a:r>
            <a:endParaRPr b="1" sz="9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nvSpPr>
        <p:spPr>
          <a:xfrm>
            <a:off x="516175" y="3342325"/>
            <a:ext cx="82488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Montserrat"/>
                <a:ea typeface="Montserrat"/>
                <a:cs typeface="Montserrat"/>
                <a:sym typeface="Montserrat"/>
              </a:rPr>
              <a:t>¿Sacrificarías una persona por salvar otras cinco? Eleanor Nelsen</a:t>
            </a:r>
            <a:r>
              <a:rPr i="1" lang="es" sz="3000">
                <a:latin typeface="Montserrat"/>
                <a:ea typeface="Montserrat"/>
                <a:cs typeface="Montserrat"/>
                <a:sym typeface="Montserrat"/>
              </a:rPr>
              <a:t>.</a:t>
            </a:r>
            <a:r>
              <a:rPr lang="es" sz="3000">
                <a:latin typeface="Montserrat"/>
                <a:ea typeface="Montserrat"/>
                <a:cs typeface="Montserrat"/>
                <a:sym typeface="Montserrat"/>
              </a:rPr>
              <a:t> (2022).</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descr="Imagina que observas cómo un tranvía descontrolado se dirige hacia un grupo de cinco trabajadores. Estás junto a un interruptor que cambiará la dirección del tranvía a una segunda vía. Pero, allí también hay un trabajador, pero solo uno. ¿Qué haces? ¿Sacrificarías una persona para salvar cinco? Eleanor Nelsen nos presenta un dilema ético en forma del problema del tranvía.&#10;&#10;Lección de Eleanor Nelsen, animación de Eoin Duffy.&#10;&#10;Vea la lección completa en: https://ed.ted.com/lessons/would-you-sacrifice-one-person-to-save-five-eleanor-nelsen" id="260" name="Google Shape;260;p44" title="¿Sacrificarías una persona por salvar otras cinco? - Eleanor Nelsen">
            <a:hlinkClick r:id="rId3"/>
          </p:cNvPr>
          <p:cNvPicPr preferRelativeResize="0"/>
          <p:nvPr/>
        </p:nvPicPr>
        <p:blipFill>
          <a:blip r:embed="rId4">
            <a:alphaModFix/>
          </a:blip>
          <a:stretch>
            <a:fillRect/>
          </a:stretch>
        </p:blipFill>
        <p:spPr>
          <a:xfrm>
            <a:off x="582200" y="490875"/>
            <a:ext cx="4075150" cy="2292275"/>
          </a:xfrm>
          <a:prstGeom prst="rect">
            <a:avLst/>
          </a:prstGeom>
          <a:noFill/>
          <a:ln>
            <a:noFill/>
          </a:ln>
        </p:spPr>
      </p:pic>
      <p:pic>
        <p:nvPicPr>
          <p:cNvPr id="261" name="Google Shape;261;p44"/>
          <p:cNvPicPr preferRelativeResize="0"/>
          <p:nvPr/>
        </p:nvPicPr>
        <p:blipFill>
          <a:blip r:embed="rId5">
            <a:alphaModFix/>
          </a:blip>
          <a:stretch>
            <a:fillRect/>
          </a:stretch>
        </p:blipFill>
        <p:spPr>
          <a:xfrm>
            <a:off x="5476725" y="93265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nvSpPr>
        <p:spPr>
          <a:xfrm>
            <a:off x="516175" y="3342325"/>
            <a:ext cx="82488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Montserrat"/>
                <a:ea typeface="Montserrat"/>
                <a:cs typeface="Montserrat"/>
                <a:sym typeface="Montserrat"/>
              </a:rPr>
              <a:t>¿Arriesgarías una vida para salvar 5? </a:t>
            </a:r>
            <a:r>
              <a:rPr i="1" lang="es" sz="3000">
                <a:latin typeface="Montserrat"/>
                <a:ea typeface="Montserrat"/>
                <a:cs typeface="Montserrat"/>
                <a:sym typeface="Montserrat"/>
              </a:rPr>
              <a:t>Sé lo que estás pensando.</a:t>
            </a:r>
            <a:r>
              <a:rPr lang="es" sz="3000">
                <a:latin typeface="Montserrat"/>
                <a:ea typeface="Montserrat"/>
                <a:cs typeface="Montserrat"/>
                <a:sym typeface="Montserrat"/>
              </a:rPr>
              <a:t> (2018).</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pic>
        <p:nvPicPr>
          <p:cNvPr id="267" name="Google Shape;267;p45"/>
          <p:cNvPicPr preferRelativeResize="0"/>
          <p:nvPr/>
        </p:nvPicPr>
        <p:blipFill>
          <a:blip r:embed="rId3">
            <a:alphaModFix/>
          </a:blip>
          <a:stretch>
            <a:fillRect/>
          </a:stretch>
        </p:blipFill>
        <p:spPr>
          <a:xfrm>
            <a:off x="5511950" y="1049450"/>
            <a:ext cx="2857500" cy="1600200"/>
          </a:xfrm>
          <a:prstGeom prst="rect">
            <a:avLst/>
          </a:prstGeom>
          <a:noFill/>
          <a:ln>
            <a:noFill/>
          </a:ln>
        </p:spPr>
      </p:pic>
      <p:pic>
        <p:nvPicPr>
          <p:cNvPr descr="En el nuevo capítulo de la serie 'Sé lo que estás pensando', de 'Materia' y EL PAÍS Vídeo, el neurocientífico argentino Mariano Sigman explica cómo se construye la moral http://cort.as/-BxMY&#10;Suscríbete a nuestro canal: http://cort.as/yI0n&#10;Visita http://elpais.com&#10;Más vídeos de EL PAÍS: http://cort.as/YGC9&#10;Síguenos en Facebook: https://www.facebook.com/elpais&#10;Twitter: https://twitter.com/el_pais&#10;Instagram: https://www.instagram.com/el_pais&#10;#Neurociencia #Moral #Materia" id="268" name="Google Shape;268;p45" title="¿Arriesgarías una vida para salvar 5? | Sé lo que estás pensando">
            <a:hlinkClick r:id="rId4"/>
          </p:cNvPr>
          <p:cNvPicPr preferRelativeResize="0"/>
          <p:nvPr/>
        </p:nvPicPr>
        <p:blipFill>
          <a:blip r:embed="rId5">
            <a:alphaModFix/>
          </a:blip>
          <a:stretch>
            <a:fillRect/>
          </a:stretch>
        </p:blipFill>
        <p:spPr>
          <a:xfrm>
            <a:off x="565500" y="641175"/>
            <a:ext cx="4296450" cy="241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nvSpPr>
        <p:spPr>
          <a:xfrm>
            <a:off x="642900" y="1065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https://www.moralmachine.net/hl/es</a:t>
            </a:r>
            <a:endParaRPr/>
          </a:p>
        </p:txBody>
      </p:sp>
      <p:sp>
        <p:nvSpPr>
          <p:cNvPr id="274" name="Google Shape;274;p46"/>
          <p:cNvSpPr txBox="1"/>
          <p:nvPr/>
        </p:nvSpPr>
        <p:spPr>
          <a:xfrm>
            <a:off x="442075" y="528650"/>
            <a:ext cx="3535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Elaborar el test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75" name="Google Shape;275;p46"/>
          <p:cNvSpPr txBox="1"/>
          <p:nvPr/>
        </p:nvSpPr>
        <p:spPr>
          <a:xfrm>
            <a:off x="612400" y="1466000"/>
            <a:ext cx="3719100" cy="21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Refiérase a sus resultados. ¿Qué opina sobre la prueba y los resultados obtenidos?</a:t>
            </a:r>
            <a:endParaRPr sz="1800">
              <a:solidFill>
                <a:schemeClr val="dk2"/>
              </a:solidFill>
            </a:endParaRPr>
          </a:p>
        </p:txBody>
      </p:sp>
      <p:pic>
        <p:nvPicPr>
          <p:cNvPr id="276" name="Google Shape;276;p46"/>
          <p:cNvPicPr preferRelativeResize="0"/>
          <p:nvPr/>
        </p:nvPicPr>
        <p:blipFill>
          <a:blip r:embed="rId3">
            <a:alphaModFix/>
          </a:blip>
          <a:stretch>
            <a:fillRect/>
          </a:stretch>
        </p:blipFill>
        <p:spPr>
          <a:xfrm>
            <a:off x="612400" y="2689248"/>
            <a:ext cx="7681324" cy="2055325"/>
          </a:xfrm>
          <a:prstGeom prst="rect">
            <a:avLst/>
          </a:prstGeom>
          <a:noFill/>
          <a:ln cap="flat" cmpd="sng" w="28575">
            <a:solidFill>
              <a:schemeClr val="dk2"/>
            </a:solidFill>
            <a:prstDash val="solid"/>
            <a:round/>
            <a:headEnd len="sm" w="sm" type="none"/>
            <a:tailEnd len="sm" w="sm" type="none"/>
          </a:ln>
        </p:spPr>
      </p:pic>
      <p:pic>
        <p:nvPicPr>
          <p:cNvPr id="277" name="Google Shape;277;p46"/>
          <p:cNvPicPr preferRelativeResize="0"/>
          <p:nvPr/>
        </p:nvPicPr>
        <p:blipFill>
          <a:blip r:embed="rId4">
            <a:alphaModFix/>
          </a:blip>
          <a:stretch>
            <a:fillRect/>
          </a:stretch>
        </p:blipFill>
        <p:spPr>
          <a:xfrm>
            <a:off x="4607225" y="166025"/>
            <a:ext cx="4125498" cy="236714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nvSpPr>
        <p:spPr>
          <a:xfrm>
            <a:off x="921450" y="3015675"/>
            <a:ext cx="730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 Ante el problema del tranvía, sin la capacidad de determinar quienes están en la vía.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17500" lvl="0" marL="457200" rtl="0" algn="l">
              <a:spcBef>
                <a:spcPts val="0"/>
              </a:spcBef>
              <a:spcAft>
                <a:spcPts val="0"/>
              </a:spcAft>
              <a:buClr>
                <a:schemeClr val="dk1"/>
              </a:buClr>
              <a:buSzPts val="1400"/>
              <a:buChar char="-"/>
            </a:pPr>
            <a:r>
              <a:rPr lang="es" sz="1800">
                <a:solidFill>
                  <a:schemeClr val="dk2"/>
                </a:solidFill>
              </a:rPr>
              <a:t>¿Qué haría usted? Justifique sus respuestas.</a:t>
            </a:r>
            <a:endParaRPr/>
          </a:p>
        </p:txBody>
      </p:sp>
      <p:pic>
        <p:nvPicPr>
          <p:cNvPr id="283" name="Google Shape;283;p47"/>
          <p:cNvPicPr preferRelativeResize="0"/>
          <p:nvPr/>
        </p:nvPicPr>
        <p:blipFill>
          <a:blip r:embed="rId3">
            <a:alphaModFix/>
          </a:blip>
          <a:stretch>
            <a:fillRect/>
          </a:stretch>
        </p:blipFill>
        <p:spPr>
          <a:xfrm>
            <a:off x="3036225" y="807650"/>
            <a:ext cx="2857500" cy="160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nvSpPr>
        <p:spPr>
          <a:xfrm>
            <a:off x="634125" y="511225"/>
            <a:ext cx="6270900" cy="16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s">
                <a:solidFill>
                  <a:schemeClr val="dk1"/>
                </a:solidFill>
              </a:rPr>
              <a:t>Variación I: "Un familiar en la vía"</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Puede tirar de una palanca para desviar el tren para salvar cinco </a:t>
            </a:r>
            <a:endParaRPr>
              <a:solidFill>
                <a:schemeClr val="dk1"/>
              </a:solidFill>
            </a:endParaRPr>
          </a:p>
          <a:p>
            <a:pPr indent="0" lvl="0" marL="0" rtl="0" algn="l">
              <a:spcBef>
                <a:spcPts val="0"/>
              </a:spcBef>
              <a:spcAft>
                <a:spcPts val="0"/>
              </a:spcAft>
              <a:buNone/>
            </a:pPr>
            <a:r>
              <a:rPr b="1" lang="es">
                <a:solidFill>
                  <a:schemeClr val="dk1"/>
                </a:solidFill>
              </a:rPr>
              <a:t>personas desconocidas</a:t>
            </a:r>
            <a:r>
              <a:rPr lang="es">
                <a:solidFill>
                  <a:schemeClr val="dk1"/>
                </a:solidFill>
              </a:rPr>
              <a:t> y matar a una persona…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Pero esta vez la única persona que será asesinada es </a:t>
            </a:r>
            <a:r>
              <a:rPr b="1" lang="es">
                <a:solidFill>
                  <a:schemeClr val="dk1"/>
                </a:solidFill>
              </a:rPr>
              <a:t>un familiar cercano.</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Desde una </a:t>
            </a:r>
            <a:r>
              <a:rPr b="1" lang="es">
                <a:solidFill>
                  <a:schemeClr val="dk1"/>
                </a:solidFill>
              </a:rPr>
              <a:t>perspectiva utilitarista</a:t>
            </a:r>
            <a:r>
              <a:rPr lang="es">
                <a:solidFill>
                  <a:schemeClr val="dk1"/>
                </a:solidFill>
              </a:rPr>
              <a:t>, debería de seguirse el principio del mayor beneficio a la mayor cantidad de personas. De acuerdo a </a:t>
            </a:r>
            <a:r>
              <a:rPr b="1" lang="es">
                <a:solidFill>
                  <a:schemeClr val="dk1"/>
                </a:solidFill>
              </a:rPr>
              <a:t>Jeremy Bentham </a:t>
            </a:r>
            <a:r>
              <a:rPr lang="es">
                <a:solidFill>
                  <a:schemeClr val="dk1"/>
                </a:solidFill>
              </a:rPr>
              <a:t>(uno de los fundadores del utilitarismo moderno) "Toda vida cuenta por igual; nadie más que otro. ¡Lo siento mamá! "</a:t>
            </a:r>
            <a:endParaRPr>
              <a:solidFill>
                <a:schemeClr val="dk1"/>
              </a:solidFill>
            </a:endParaRPr>
          </a:p>
          <a:p>
            <a:pPr indent="0" lvl="0" marL="0" rtl="0" algn="l">
              <a:spcBef>
                <a:spcPts val="0"/>
              </a:spcBef>
              <a:spcAft>
                <a:spcPts val="0"/>
              </a:spcAft>
              <a:buNone/>
            </a:pPr>
            <a:r>
              <a:t/>
            </a:r>
            <a:endParaRPr i="1">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¿Qué haría en este caso? ¿Por qué?</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¿Es válido asumir ante este problema una postura utilitarista como la de Bentham? ¿Cuál considera usted sería la acción correcta? </a:t>
            </a:r>
            <a:endParaRPr/>
          </a:p>
          <a:p>
            <a:pPr indent="0" lvl="0" marL="0" rtl="0" algn="l">
              <a:spcBef>
                <a:spcPts val="0"/>
              </a:spcBef>
              <a:spcAft>
                <a:spcPts val="0"/>
              </a:spcAft>
              <a:buNone/>
            </a:pPr>
            <a:r>
              <a:t/>
            </a:r>
            <a:endParaRPr/>
          </a:p>
        </p:txBody>
      </p:sp>
      <p:pic>
        <p:nvPicPr>
          <p:cNvPr id="289" name="Google Shape;289;p48"/>
          <p:cNvPicPr preferRelativeResize="0"/>
          <p:nvPr/>
        </p:nvPicPr>
        <p:blipFill>
          <a:blip r:embed="rId3">
            <a:alphaModFix/>
          </a:blip>
          <a:stretch>
            <a:fillRect/>
          </a:stretch>
        </p:blipFill>
        <p:spPr>
          <a:xfrm>
            <a:off x="6061525" y="101250"/>
            <a:ext cx="2857500" cy="1600200"/>
          </a:xfrm>
          <a:prstGeom prst="rect">
            <a:avLst/>
          </a:prstGeom>
          <a:noFill/>
          <a:ln>
            <a:noFill/>
          </a:ln>
        </p:spPr>
      </p:pic>
      <p:sp>
        <p:nvSpPr>
          <p:cNvPr id="290" name="Google Shape;290;p48"/>
          <p:cNvSpPr/>
          <p:nvPr/>
        </p:nvSpPr>
        <p:spPr>
          <a:xfrm>
            <a:off x="8173200" y="613000"/>
            <a:ext cx="641100" cy="465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nvSpPr>
        <p:spPr>
          <a:xfrm>
            <a:off x="218400" y="56225"/>
            <a:ext cx="6270900" cy="16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Variación II: "La persona en el puente"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
              <a:t>Un </a:t>
            </a:r>
            <a:r>
              <a:rPr b="1" lang="es"/>
              <a:t>hombre</a:t>
            </a:r>
            <a:r>
              <a:rPr lang="es"/>
              <a:t> muy </a:t>
            </a:r>
            <a:r>
              <a:rPr b="1" lang="es"/>
              <a:t>pesado</a:t>
            </a:r>
            <a:r>
              <a:rPr lang="es"/>
              <a:t> está </a:t>
            </a:r>
            <a:r>
              <a:rPr b="1" lang="es"/>
              <a:t>tranquilamente </a:t>
            </a:r>
            <a:r>
              <a:rPr lang="es"/>
              <a:t>en un puente sobre las vía. Puede detener el tren empujándolo fuera del puente, para que caiga en la vía en frente del tren y lo detenga. Morirá, pero los cinco se salvarán.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¿Qué opina sobre la validez del imperativo categórico en este caso?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chemeClr val="dk1"/>
                </a:solidFill>
                <a:highlight>
                  <a:srgbClr val="FFFFFF"/>
                </a:highlight>
              </a:rPr>
              <a:t>Según Kant , siempre debemos tratar a las personas como fines en sí mismas, nunca simplemente como un medio para nuestros propios fines. Esto se conoce como un </a:t>
            </a:r>
            <a:r>
              <a:rPr b="1" lang="es">
                <a:solidFill>
                  <a:schemeClr val="dk1"/>
                </a:solidFill>
                <a:highlight>
                  <a:srgbClr val="FFFFFF"/>
                </a:highlight>
              </a:rPr>
              <a:t>imperativo categórico</a:t>
            </a:r>
            <a:r>
              <a:rPr lang="es">
                <a:solidFill>
                  <a:schemeClr val="dk1"/>
                </a:solidFill>
                <a:highlight>
                  <a:srgbClr val="FFFFFF"/>
                </a:highlight>
              </a:rPr>
              <a:t>, una norma que debe cumplirse necesariamente en todo caso, sin importar las circunstancias.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s">
                <a:solidFill>
                  <a:schemeClr val="dk1"/>
                </a:solidFill>
                <a:highlight>
                  <a:srgbClr val="FFFFFF"/>
                </a:highlight>
              </a:rPr>
              <a:t>Es bastante obvio que si empuja a la persona desde el puente para detener el tranvía, lo estaría usando solo como un medio. Tratarlo como el final sería respetar el hecho de que es un ser libre y racional, explicarle la situación y sugerirle que se sacrifique para salvar la vida de aquellos atados a la pista….</a:t>
            </a:r>
            <a:r>
              <a:rPr b="1" lang="es">
                <a:solidFill>
                  <a:schemeClr val="dk1"/>
                </a:solidFill>
                <a:highlight>
                  <a:srgbClr val="FFFFFF"/>
                </a:highlight>
              </a:rPr>
              <a:t>¿o no?</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6" name="Google Shape;296;p49"/>
          <p:cNvPicPr preferRelativeResize="0"/>
          <p:nvPr/>
        </p:nvPicPr>
        <p:blipFill>
          <a:blip r:embed="rId3">
            <a:alphaModFix/>
          </a:blip>
          <a:stretch>
            <a:fillRect/>
          </a:stretch>
        </p:blipFill>
        <p:spPr>
          <a:xfrm>
            <a:off x="6354125" y="657850"/>
            <a:ext cx="2609850" cy="175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0"/>
          <p:cNvPicPr preferRelativeResize="0"/>
          <p:nvPr/>
        </p:nvPicPr>
        <p:blipFill>
          <a:blip r:embed="rId3">
            <a:alphaModFix/>
          </a:blip>
          <a:stretch>
            <a:fillRect/>
          </a:stretch>
        </p:blipFill>
        <p:spPr>
          <a:xfrm>
            <a:off x="5976750" y="739850"/>
            <a:ext cx="2333469" cy="3572775"/>
          </a:xfrm>
          <a:prstGeom prst="rect">
            <a:avLst/>
          </a:prstGeom>
          <a:noFill/>
          <a:ln>
            <a:noFill/>
          </a:ln>
          <a:effectLst>
            <a:outerShdw blurRad="57150" rotWithShape="0" algn="bl" dir="5400000" dist="19050">
              <a:srgbClr val="000000">
                <a:alpha val="50000"/>
              </a:srgbClr>
            </a:outerShdw>
          </a:effectLst>
        </p:spPr>
      </p:pic>
      <p:pic>
        <p:nvPicPr>
          <p:cNvPr id="302" name="Google Shape;302;p50"/>
          <p:cNvPicPr preferRelativeResize="0"/>
          <p:nvPr/>
        </p:nvPicPr>
        <p:blipFill>
          <a:blip r:embed="rId4">
            <a:alphaModFix/>
          </a:blip>
          <a:stretch>
            <a:fillRect/>
          </a:stretch>
        </p:blipFill>
        <p:spPr>
          <a:xfrm>
            <a:off x="131950" y="1432675"/>
            <a:ext cx="5367149" cy="2607445"/>
          </a:xfrm>
          <a:prstGeom prst="rect">
            <a:avLst/>
          </a:prstGeom>
          <a:noFill/>
          <a:ln>
            <a:noFill/>
          </a:ln>
        </p:spPr>
      </p:pic>
      <p:sp>
        <p:nvSpPr>
          <p:cNvPr id="303" name="Google Shape;303;p50"/>
          <p:cNvSpPr/>
          <p:nvPr/>
        </p:nvSpPr>
        <p:spPr>
          <a:xfrm>
            <a:off x="285400" y="2183625"/>
            <a:ext cx="5123100" cy="258900"/>
          </a:xfrm>
          <a:prstGeom prst="rect">
            <a:avLst/>
          </a:prstGeom>
          <a:noFill/>
          <a:ln cap="flat" cmpd="sng" w="28575">
            <a:solidFill>
              <a:srgbClr val="FF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50"/>
          <p:cNvSpPr/>
          <p:nvPr/>
        </p:nvSpPr>
        <p:spPr>
          <a:xfrm>
            <a:off x="253975" y="3157275"/>
            <a:ext cx="5123100" cy="258900"/>
          </a:xfrm>
          <a:prstGeom prst="rect">
            <a:avLst/>
          </a:prstGeom>
          <a:noFill/>
          <a:ln cap="flat" cmpd="sng" w="28575">
            <a:solidFill>
              <a:srgbClr val="FF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50"/>
          <p:cNvSpPr txBox="1"/>
          <p:nvPr/>
        </p:nvSpPr>
        <p:spPr>
          <a:xfrm>
            <a:off x="330175" y="365325"/>
            <a:ext cx="44253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rPr>
              <a:t>Lectura capítulos I y VII</a:t>
            </a:r>
            <a:endParaRPr b="1" sz="1800">
              <a:solidFill>
                <a:schemeClr val="dk2"/>
              </a:solidFill>
            </a:endParaRPr>
          </a:p>
          <a:p>
            <a:pPr indent="0" lvl="0" marL="0" rtl="0" algn="l">
              <a:spcBef>
                <a:spcPts val="0"/>
              </a:spcBef>
              <a:spcAft>
                <a:spcPts val="0"/>
              </a:spcAft>
              <a:buNone/>
            </a:pPr>
            <a:r>
              <a:rPr b="1" lang="es" sz="1800">
                <a:solidFill>
                  <a:schemeClr val="dk2"/>
                </a:solidFill>
              </a:rPr>
              <a:t>actividad de comprobación de lectura </a:t>
            </a:r>
            <a:endParaRPr b="1" sz="1800">
              <a:solidFill>
                <a:schemeClr val="dk2"/>
              </a:solidFill>
            </a:endParaRPr>
          </a:p>
          <a:p>
            <a:pPr indent="0" lvl="0" marL="0" rtl="0" algn="l">
              <a:spcBef>
                <a:spcPts val="0"/>
              </a:spcBef>
              <a:spcAft>
                <a:spcPts val="0"/>
              </a:spcAft>
              <a:buNone/>
            </a:pPr>
            <a:r>
              <a:rPr b="1" lang="es" sz="1800">
                <a:solidFill>
                  <a:schemeClr val="dk2"/>
                </a:solidFill>
              </a:rPr>
              <a:t>Viernes 11  de octubre </a:t>
            </a:r>
            <a:endParaRPr b="1"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 " id="310" name="Google Shape;310;p51" title="Fernando Savater nos presenta Ética para Amador.">
            <a:hlinkClick r:id="rId3"/>
          </p:cNvPr>
          <p:cNvPicPr preferRelativeResize="0"/>
          <p:nvPr/>
        </p:nvPicPr>
        <p:blipFill>
          <a:blip r:embed="rId4">
            <a:alphaModFix/>
          </a:blip>
          <a:stretch>
            <a:fillRect/>
          </a:stretch>
        </p:blipFill>
        <p:spPr>
          <a:xfrm>
            <a:off x="1211125" y="739850"/>
            <a:ext cx="3048000" cy="1714500"/>
          </a:xfrm>
          <a:prstGeom prst="rect">
            <a:avLst/>
          </a:prstGeom>
          <a:noFill/>
          <a:ln>
            <a:noFill/>
          </a:ln>
        </p:spPr>
      </p:pic>
      <p:pic>
        <p:nvPicPr>
          <p:cNvPr id="311" name="Google Shape;311;p51"/>
          <p:cNvPicPr preferRelativeResize="0"/>
          <p:nvPr/>
        </p:nvPicPr>
        <p:blipFill>
          <a:blip r:embed="rId5">
            <a:alphaModFix/>
          </a:blip>
          <a:stretch>
            <a:fillRect/>
          </a:stretch>
        </p:blipFill>
        <p:spPr>
          <a:xfrm>
            <a:off x="5671950" y="739850"/>
            <a:ext cx="2333469" cy="3572775"/>
          </a:xfrm>
          <a:prstGeom prst="rect">
            <a:avLst/>
          </a:prstGeom>
          <a:noFill/>
          <a:ln>
            <a:noFill/>
          </a:ln>
          <a:effectLst>
            <a:outerShdw blurRad="57150" rotWithShape="0" algn="bl" dir="5400000" dist="19050">
              <a:srgbClr val="000000">
                <a:alpha val="50000"/>
              </a:srgbClr>
            </a:outerShdw>
          </a:effectLst>
        </p:spPr>
      </p:pic>
      <p:pic>
        <p:nvPicPr>
          <p:cNvPr descr=" " id="312" name="Google Shape;312;p51" title="Reflexiones de Fernando Savater y su libro Ética para Amador sobre Ciudadano Kane.">
            <a:hlinkClick r:id="rId6"/>
          </p:cNvPr>
          <p:cNvPicPr preferRelativeResize="0"/>
          <p:nvPr/>
        </p:nvPicPr>
        <p:blipFill>
          <a:blip r:embed="rId7">
            <a:alphaModFix/>
          </a:blip>
          <a:stretch>
            <a:fillRect/>
          </a:stretch>
        </p:blipFill>
        <p:spPr>
          <a:xfrm>
            <a:off x="1211125" y="26612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Grupo de Whatsapp</a:t>
            </a:r>
            <a:endParaRPr/>
          </a:p>
        </p:txBody>
      </p:sp>
      <p:sp>
        <p:nvSpPr>
          <p:cNvPr id="145" name="Google Shape;145;p27"/>
          <p:cNvSpPr txBox="1"/>
          <p:nvPr>
            <p:ph idx="1" type="body"/>
          </p:nvPr>
        </p:nvSpPr>
        <p:spPr>
          <a:xfrm>
            <a:off x="2400262" y="1548676"/>
            <a:ext cx="6321600" cy="3002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
              <a:t>FILOSOFÍA VIERNES </a:t>
            </a:r>
            <a:r>
              <a:rPr lang="es"/>
              <a:t> (ULATINA. II-2024)</a:t>
            </a:r>
            <a:endParaRPr/>
          </a:p>
          <a:p>
            <a:pPr indent="0" lvl="0" marL="0" rtl="0" algn="l">
              <a:spcBef>
                <a:spcPts val="1200"/>
              </a:spcBef>
              <a:spcAft>
                <a:spcPts val="0"/>
              </a:spcAft>
              <a:buNone/>
            </a:pPr>
            <a:r>
              <a:rPr lang="es"/>
              <a:t>- </a:t>
            </a:r>
            <a:r>
              <a:rPr lang="es"/>
              <a:t>Exclusivo para temas relacionados al curso. </a:t>
            </a:r>
            <a:endParaRPr/>
          </a:p>
          <a:p>
            <a:pPr indent="0" lvl="0" marL="0" rtl="0" algn="l">
              <a:spcBef>
                <a:spcPts val="1200"/>
              </a:spcBef>
              <a:spcAft>
                <a:spcPts val="0"/>
              </a:spcAft>
              <a:buNone/>
            </a:pPr>
            <a:r>
              <a:rPr lang="es"/>
              <a:t>-  No se responden mensajes a través de otro medio que no sea el grupo de </a:t>
            </a:r>
            <a:r>
              <a:rPr lang="es"/>
              <a:t>whatsapp</a:t>
            </a:r>
            <a:r>
              <a:rPr lang="es"/>
              <a:t> para este curso. No respondo mensajes directos, por favor escribir a través del grupo de manera que podamos atender las consultas de forma colectiva. </a:t>
            </a:r>
            <a:endParaRPr/>
          </a:p>
          <a:p>
            <a:pPr indent="0" lvl="0" marL="0" rtl="0" algn="l">
              <a:spcBef>
                <a:spcPts val="1200"/>
              </a:spcBef>
              <a:spcAft>
                <a:spcPts val="0"/>
              </a:spcAft>
              <a:buNone/>
            </a:pPr>
            <a:r>
              <a:rPr lang="es"/>
              <a:t>- Toda duda será clarificada durante la siguiente clase. </a:t>
            </a:r>
            <a:endParaRPr/>
          </a:p>
          <a:p>
            <a:pPr indent="0" lvl="0" marL="0" rtl="0" algn="l">
              <a:spcBef>
                <a:spcPts val="1200"/>
              </a:spcBef>
              <a:spcAft>
                <a:spcPts val="0"/>
              </a:spcAft>
              <a:buNone/>
            </a:pPr>
            <a:r>
              <a:rPr lang="es"/>
              <a:t>- Por favor no escribir entre 10 p.m. - 9 a.m.</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Enlace TEAMS</a:t>
            </a:r>
            <a:endParaRPr/>
          </a:p>
        </p:txBody>
      </p:sp>
      <p:sp>
        <p:nvSpPr>
          <p:cNvPr id="151" name="Google Shape;151;p28"/>
          <p:cNvSpPr txBox="1"/>
          <p:nvPr/>
        </p:nvSpPr>
        <p:spPr>
          <a:xfrm>
            <a:off x="1430868" y="1716080"/>
            <a:ext cx="6713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https://teams.microsoft.com/l/meetup-join/19%3ameeting_NDRjNDYyYjktYjIwMy00YTQ5LWI5MGMtZGUxNGExOTRiNjgy%40thread.v2/0?context=%7b%22Tid%22%3a%221d2e59b7-fa25-4404-8b95-d02dd4b7cb98%22%2c%22Oid%22%3a%22c9f54c86-370a-4015-804b-be7dbb5d803d%22%7d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p28"/>
          <p:cNvSpPr txBox="1"/>
          <p:nvPr/>
        </p:nvSpPr>
        <p:spPr>
          <a:xfrm>
            <a:off x="2917025" y="3333750"/>
            <a:ext cx="47031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chemeClr val="dk2"/>
                </a:solidFill>
                <a:latin typeface="Lato"/>
                <a:ea typeface="Lato"/>
                <a:cs typeface="Lato"/>
                <a:sym typeface="Lato"/>
              </a:rPr>
              <a:t>Aula C1-02</a:t>
            </a:r>
            <a:endParaRPr b="1" sz="2800">
              <a:solidFill>
                <a:schemeClr val="dk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6" name="Shape 156"/>
        <p:cNvGrpSpPr/>
        <p:nvPr/>
      </p:nvGrpSpPr>
      <p:grpSpPr>
        <a:xfrm>
          <a:off x="0" y="0"/>
          <a:ext cx="0" cy="0"/>
          <a:chOff x="0" y="0"/>
          <a:chExt cx="0" cy="0"/>
        </a:xfrm>
      </p:grpSpPr>
      <p:sp>
        <p:nvSpPr>
          <p:cNvPr id="157" name="Google Shape;157;p29"/>
          <p:cNvSpPr txBox="1"/>
          <p:nvPr/>
        </p:nvSpPr>
        <p:spPr>
          <a:xfrm>
            <a:off x="2420775" y="522350"/>
            <a:ext cx="6104100" cy="3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lt1"/>
                </a:solidFill>
                <a:latin typeface="Lato"/>
                <a:ea typeface="Lato"/>
                <a:cs typeface="Lato"/>
                <a:sym typeface="Lato"/>
              </a:rPr>
              <a:t>Evaluación de curso:</a:t>
            </a:r>
            <a:endParaRPr b="1" sz="20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lang="es" sz="1800">
                <a:solidFill>
                  <a:schemeClr val="lt1"/>
                </a:solidFill>
                <a:latin typeface="Lato"/>
                <a:ea typeface="Lato"/>
                <a:cs typeface="Lato"/>
                <a:sym typeface="Lato"/>
              </a:rPr>
              <a:t>3 Foros 10% cada uno 				</a:t>
            </a:r>
            <a:r>
              <a:rPr b="1" lang="es" sz="1800">
                <a:solidFill>
                  <a:schemeClr val="lt1"/>
                </a:solidFill>
                <a:latin typeface="Lato"/>
                <a:ea typeface="Lato"/>
                <a:cs typeface="Lato"/>
                <a:sym typeface="Lato"/>
              </a:rPr>
              <a:t>30%</a:t>
            </a:r>
            <a:endParaRPr b="1"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1800">
                <a:solidFill>
                  <a:schemeClr val="lt1"/>
                </a:solidFill>
                <a:latin typeface="Lato"/>
                <a:ea typeface="Lato"/>
                <a:cs typeface="Lato"/>
                <a:sym typeface="Lato"/>
              </a:rPr>
              <a:t>2</a:t>
            </a:r>
            <a:r>
              <a:rPr lang="es" sz="1800">
                <a:solidFill>
                  <a:schemeClr val="lt1"/>
                </a:solidFill>
                <a:latin typeface="Lato"/>
                <a:ea typeface="Lato"/>
                <a:cs typeface="Lato"/>
                <a:sym typeface="Lato"/>
              </a:rPr>
              <a:t> Lecturas 10% cada una 			</a:t>
            </a:r>
            <a:r>
              <a:rPr b="1" lang="es" sz="1800">
                <a:solidFill>
                  <a:schemeClr val="lt1"/>
                </a:solidFill>
                <a:latin typeface="Lato"/>
                <a:ea typeface="Lato"/>
                <a:cs typeface="Lato"/>
                <a:sym typeface="Lato"/>
              </a:rPr>
              <a:t>20%</a:t>
            </a:r>
            <a:endParaRPr b="1"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1800">
                <a:solidFill>
                  <a:schemeClr val="lt1"/>
                </a:solidFill>
                <a:latin typeface="Lato"/>
                <a:ea typeface="Lato"/>
                <a:cs typeface="Lato"/>
                <a:sym typeface="Lato"/>
              </a:rPr>
              <a:t>2 Casos 10% cada uno 				</a:t>
            </a:r>
            <a:r>
              <a:rPr b="1" lang="es" sz="1800">
                <a:solidFill>
                  <a:schemeClr val="lt1"/>
                </a:solidFill>
                <a:latin typeface="Lato"/>
                <a:ea typeface="Lato"/>
                <a:cs typeface="Lato"/>
                <a:sym typeface="Lato"/>
              </a:rPr>
              <a:t>20%</a:t>
            </a:r>
            <a:endParaRPr b="1"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1800">
                <a:solidFill>
                  <a:schemeClr val="lt1"/>
                </a:solidFill>
                <a:latin typeface="Lato"/>
                <a:ea typeface="Lato"/>
                <a:cs typeface="Lato"/>
                <a:sym typeface="Lato"/>
              </a:rPr>
              <a:t>1 Investigación 					</a:t>
            </a:r>
            <a:r>
              <a:rPr b="1" lang="es" sz="1800">
                <a:solidFill>
                  <a:schemeClr val="lt1"/>
                </a:solidFill>
                <a:latin typeface="Lato"/>
                <a:ea typeface="Lato"/>
                <a:cs typeface="Lato"/>
                <a:sym typeface="Lato"/>
              </a:rPr>
              <a:t>20%</a:t>
            </a:r>
            <a:endParaRPr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700">
                <a:solidFill>
                  <a:schemeClr val="lt1"/>
                </a:solidFill>
                <a:latin typeface="Lato"/>
                <a:ea typeface="Lato"/>
                <a:cs typeface="Lato"/>
                <a:sym typeface="Lato"/>
              </a:rPr>
              <a:t>(Documento escrito 10%  y Videoconferencia 10%) 		 		</a:t>
            </a:r>
            <a:r>
              <a:rPr lang="es" sz="1800">
                <a:solidFill>
                  <a:schemeClr val="lt1"/>
                </a:solidFill>
                <a:latin typeface="Lato"/>
                <a:ea typeface="Lato"/>
                <a:cs typeface="Lato"/>
                <a:sym typeface="Lato"/>
              </a:rPr>
              <a:t>	</a:t>
            </a:r>
            <a:endParaRPr b="1"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1800">
                <a:solidFill>
                  <a:schemeClr val="lt1"/>
                </a:solidFill>
                <a:latin typeface="Lato"/>
                <a:ea typeface="Lato"/>
                <a:cs typeface="Lato"/>
                <a:sym typeface="Lato"/>
              </a:rPr>
              <a:t>Defensa del tema					</a:t>
            </a:r>
            <a:r>
              <a:rPr b="1" lang="es" sz="1800">
                <a:solidFill>
                  <a:schemeClr val="lt1"/>
                </a:solidFill>
                <a:latin typeface="Lato"/>
                <a:ea typeface="Lato"/>
                <a:cs typeface="Lato"/>
                <a:sym typeface="Lato"/>
              </a:rPr>
              <a:t>5 %</a:t>
            </a:r>
            <a:endParaRPr b="1"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b="1" sz="18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b="1" lang="es" sz="1800">
                <a:solidFill>
                  <a:schemeClr val="lt1"/>
                </a:solidFill>
                <a:latin typeface="Lato"/>
                <a:ea typeface="Lato"/>
                <a:cs typeface="Lato"/>
                <a:sym typeface="Lato"/>
              </a:rPr>
              <a:t>Intercambios y participación		5%</a:t>
            </a:r>
            <a:endParaRPr b="1"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1866850" y="880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CURSO PRESENCIAL, NO VIRTUAL.</a:t>
            </a:r>
            <a:endParaRPr/>
          </a:p>
        </p:txBody>
      </p:sp>
      <p:pic>
        <p:nvPicPr>
          <p:cNvPr id="163" name="Google Shape;163;p30" title="Bienvenidas y bienvenidos al curso">
            <a:hlinkClick r:id="rId3"/>
          </p:cNvPr>
          <p:cNvPicPr preferRelativeResize="0"/>
          <p:nvPr/>
        </p:nvPicPr>
        <p:blipFill>
          <a:blip r:embed="rId4">
            <a:alphaModFix/>
          </a:blip>
          <a:stretch>
            <a:fillRect/>
          </a:stretch>
        </p:blipFill>
        <p:spPr>
          <a:xfrm>
            <a:off x="3088625" y="1562100"/>
            <a:ext cx="3048000" cy="1714500"/>
          </a:xfrm>
          <a:prstGeom prst="rect">
            <a:avLst/>
          </a:prstGeom>
          <a:noFill/>
          <a:ln>
            <a:noFill/>
          </a:ln>
        </p:spPr>
      </p:pic>
      <p:sp>
        <p:nvSpPr>
          <p:cNvPr id="164" name="Google Shape;164;p30"/>
          <p:cNvSpPr txBox="1"/>
          <p:nvPr>
            <p:ph type="title"/>
          </p:nvPr>
        </p:nvSpPr>
        <p:spPr>
          <a:xfrm>
            <a:off x="1503625" y="3501650"/>
            <a:ext cx="63216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s"/>
              <a:t>Modalidad híbrida.</a:t>
            </a:r>
            <a:endParaRPr b="0"/>
          </a:p>
          <a:p>
            <a:pPr indent="0" lvl="0" marL="0" rtl="0" algn="ctr">
              <a:spcBef>
                <a:spcPts val="0"/>
              </a:spcBef>
              <a:spcAft>
                <a:spcPts val="0"/>
              </a:spcAft>
              <a:buNone/>
            </a:pPr>
            <a:r>
              <a:rPr lang="es"/>
              <a:t> NO VIRTUAL.</a:t>
            </a:r>
            <a:endParaRPr/>
          </a:p>
        </p:txBody>
      </p:sp>
      <p:sp>
        <p:nvSpPr>
          <p:cNvPr id="165" name="Google Shape;165;p30"/>
          <p:cNvSpPr txBox="1"/>
          <p:nvPr/>
        </p:nvSpPr>
        <p:spPr>
          <a:xfrm>
            <a:off x="611225" y="1994625"/>
            <a:ext cx="1436100" cy="15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166" name="Google Shape;166;p30"/>
          <p:cNvSpPr txBox="1"/>
          <p:nvPr/>
        </p:nvSpPr>
        <p:spPr>
          <a:xfrm>
            <a:off x="451175" y="1803725"/>
            <a:ext cx="1669500" cy="15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latin typeface="Lato"/>
                <a:ea typeface="Lato"/>
                <a:cs typeface="Lato"/>
                <a:sym typeface="Lato"/>
              </a:rPr>
              <a:t>Las clases inician</a:t>
            </a:r>
            <a:endParaRPr b="1" sz="1800">
              <a:solidFill>
                <a:schemeClr val="dk2"/>
              </a:solidFill>
              <a:latin typeface="Lato"/>
              <a:ea typeface="Lato"/>
              <a:cs typeface="Lato"/>
              <a:sym typeface="Lato"/>
            </a:endParaRPr>
          </a:p>
          <a:p>
            <a:pPr indent="0" lvl="0" marL="0" rtl="0" algn="l">
              <a:spcBef>
                <a:spcPts val="0"/>
              </a:spcBef>
              <a:spcAft>
                <a:spcPts val="0"/>
              </a:spcAft>
              <a:buNone/>
            </a:pPr>
            <a:r>
              <a:rPr b="1" lang="es" sz="1800">
                <a:solidFill>
                  <a:schemeClr val="dk2"/>
                </a:solidFill>
                <a:latin typeface="Lato"/>
                <a:ea typeface="Lato"/>
                <a:cs typeface="Lato"/>
                <a:sym typeface="Lato"/>
              </a:rPr>
              <a:t>puntualmente  a las 5:00 p.m.</a:t>
            </a:r>
            <a:endParaRPr b="1" sz="18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22400" y="630450"/>
            <a:ext cx="3450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 presencialidad remota:</a:t>
            </a:r>
            <a:endParaRPr/>
          </a:p>
        </p:txBody>
      </p:sp>
      <p:sp>
        <p:nvSpPr>
          <p:cNvPr id="172" name="Google Shape;172;p31"/>
          <p:cNvSpPr txBox="1"/>
          <p:nvPr>
            <p:ph idx="1" type="body"/>
          </p:nvPr>
        </p:nvSpPr>
        <p:spPr>
          <a:xfrm>
            <a:off x="3630375" y="480975"/>
            <a:ext cx="5082300" cy="4312500"/>
          </a:xfrm>
          <a:prstGeom prst="rect">
            <a:avLst/>
          </a:prstGeom>
        </p:spPr>
        <p:txBody>
          <a:bodyPr anchorCtr="0" anchor="t" bIns="91425" lIns="91425" spcFirstLastPara="1" rIns="91425" wrap="square" tIns="91425">
            <a:normAutofit fontScale="55000" lnSpcReduction="10000"/>
          </a:bodyPr>
          <a:lstStyle/>
          <a:p>
            <a:pPr indent="0" lvl="0" marL="0" rtl="0" algn="just">
              <a:spcBef>
                <a:spcPts val="0"/>
              </a:spcBef>
              <a:spcAft>
                <a:spcPts val="0"/>
              </a:spcAft>
              <a:buClr>
                <a:schemeClr val="dk2"/>
              </a:buClr>
              <a:buSzPct val="61111"/>
              <a:buFont typeface="Arial"/>
              <a:buNone/>
            </a:pPr>
            <a:r>
              <a:rPr b="1" lang="es">
                <a:latin typeface="Montserrat"/>
                <a:ea typeface="Montserrat"/>
                <a:cs typeface="Montserrat"/>
                <a:sym typeface="Montserrat"/>
              </a:rPr>
              <a:t>DE ACATAMIENTO OBLIGATORIO:</a:t>
            </a:r>
            <a:endParaRPr b="1">
              <a:latin typeface="Montserrat"/>
              <a:ea typeface="Montserrat"/>
              <a:cs typeface="Montserrat"/>
              <a:sym typeface="Montserrat"/>
            </a:endParaRPr>
          </a:p>
          <a:p>
            <a:pPr indent="457200" lvl="0" marL="0" rtl="0" algn="just">
              <a:spcBef>
                <a:spcPts val="1200"/>
              </a:spcBef>
              <a:spcAft>
                <a:spcPts val="0"/>
              </a:spcAft>
              <a:buNone/>
            </a:pPr>
            <a:r>
              <a:rPr lang="es">
                <a:latin typeface="Montserrat"/>
                <a:ea typeface="Montserrat"/>
                <a:cs typeface="Montserrat"/>
                <a:sym typeface="Montserrat"/>
              </a:rPr>
              <a:t>Al ser un curso presencial que ofrece clases bajo la modalidad presencial remota,  tanto el docente como los estudiantes deberán acceder a la clase mediante una conexión a internet segura, que les permita transmitir sin que se vean interrumpidas la imagen de la cámara, así como la capacidad de participar verbalmente. A la hora de matricular este curso se comprometen a cumplir con el horario al cual se debe atender de forma puntual, caso contrario se deberá presentar la documentación pertinente conforme a los reglamentos de la Universidad. </a:t>
            </a:r>
            <a:endParaRPr>
              <a:latin typeface="Montserrat"/>
              <a:ea typeface="Montserrat"/>
              <a:cs typeface="Montserrat"/>
              <a:sym typeface="Montserrat"/>
            </a:endParaRPr>
          </a:p>
          <a:p>
            <a:pPr indent="457200" lvl="0" marL="0" rtl="0" algn="just">
              <a:spcBef>
                <a:spcPts val="1200"/>
              </a:spcBef>
              <a:spcAft>
                <a:spcPts val="0"/>
              </a:spcAft>
              <a:buClr>
                <a:schemeClr val="dk2"/>
              </a:buClr>
              <a:buSzPct val="61111"/>
              <a:buFont typeface="Arial"/>
              <a:buNone/>
            </a:pPr>
            <a:r>
              <a:rPr lang="es">
                <a:latin typeface="Montserrat"/>
                <a:ea typeface="Montserrat"/>
                <a:cs typeface="Montserrat"/>
                <a:sym typeface="Montserrat"/>
              </a:rPr>
              <a:t>Se les solicita procurar un espacio adecuado, preferiblemente aislados de ruido u otras interrupciones para que puedan participar activamente de la clase. En caso de desconexión, superior a los 10 minutos se considerará como una ausencia que podrá ser desestimada en tanto se presente  por escrito, con copia al profesor y la dirección de carrera la justificación que evidencie una razón suficiente para proceder con el reajuste en el sistema sin afectación al estudiante. </a:t>
            </a:r>
            <a:endParaRPr>
              <a:latin typeface="Montserrat"/>
              <a:ea typeface="Montserrat"/>
              <a:cs typeface="Montserrat"/>
              <a:sym typeface="Montserrat"/>
            </a:endParaRPr>
          </a:p>
          <a:p>
            <a:pPr indent="457200" lvl="0" marL="0" rtl="0" algn="just">
              <a:spcBef>
                <a:spcPts val="1200"/>
              </a:spcBef>
              <a:spcAft>
                <a:spcPts val="1200"/>
              </a:spcAft>
              <a:buClr>
                <a:schemeClr val="dk2"/>
              </a:buClr>
              <a:buSzPct val="61111"/>
              <a:buFont typeface="Arial"/>
              <a:buNone/>
            </a:pPr>
            <a:r>
              <a:rPr lang="es">
                <a:latin typeface="Montserrat"/>
                <a:ea typeface="Montserrat"/>
                <a:cs typeface="Montserrat"/>
                <a:sym typeface="Montserrat"/>
              </a:rPr>
              <a:t>De igual manera, se les recuerda que en caso de no contar con el equipo o conexión para cumplir con lo anterior, es obligación de la persona estudiante subsanar la situación dada la naturaleza remota del curso por lo que la universidad pone a disposición los equipos en el laboratorio para que puedan de ser necesario continuar sin problema el curso. No se acepta bajo ninguna circunstancia el incumplimiento de lo anterior y se les recuerda que a más de tres ausencias lamentablemente no se podría aprobar el curso.</a:t>
            </a:r>
            <a:endParaRPr>
              <a:latin typeface="Montserrat"/>
              <a:ea typeface="Montserrat"/>
              <a:cs typeface="Montserrat"/>
              <a:sym typeface="Montserrat"/>
            </a:endParaRPr>
          </a:p>
        </p:txBody>
      </p:sp>
      <p:pic>
        <p:nvPicPr>
          <p:cNvPr id="173" name="Google Shape;173;p31" title="Sobre las clases remotas">
            <a:hlinkClick r:id="rId3"/>
          </p:cNvPr>
          <p:cNvPicPr preferRelativeResize="0"/>
          <p:nvPr/>
        </p:nvPicPr>
        <p:blipFill>
          <a:blip r:embed="rId4">
            <a:alphaModFix/>
          </a:blip>
          <a:stretch>
            <a:fillRect/>
          </a:stretch>
        </p:blipFill>
        <p:spPr>
          <a:xfrm>
            <a:off x="239800" y="2354025"/>
            <a:ext cx="3048000" cy="1714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22400" y="630450"/>
            <a:ext cx="3450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la presencialidad remota:</a:t>
            </a:r>
            <a:endParaRPr/>
          </a:p>
        </p:txBody>
      </p:sp>
      <p:sp>
        <p:nvSpPr>
          <p:cNvPr id="179" name="Google Shape;179;p32"/>
          <p:cNvSpPr txBox="1"/>
          <p:nvPr>
            <p:ph idx="1" type="body"/>
          </p:nvPr>
        </p:nvSpPr>
        <p:spPr>
          <a:xfrm>
            <a:off x="3630375" y="480975"/>
            <a:ext cx="5082300" cy="431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2"/>
              </a:buClr>
              <a:buSzPts val="1100"/>
              <a:buFont typeface="Arial"/>
              <a:buNone/>
            </a:pPr>
            <a:r>
              <a:rPr b="1" lang="es">
                <a:latin typeface="Montserrat"/>
                <a:ea typeface="Montserrat"/>
                <a:cs typeface="Montserrat"/>
                <a:sym typeface="Montserrat"/>
              </a:rPr>
              <a:t>DE ACATAMIENTO OBLIGATORIO:</a:t>
            </a:r>
            <a:endParaRPr b="1">
              <a:latin typeface="Montserrat"/>
              <a:ea typeface="Montserrat"/>
              <a:cs typeface="Montserrat"/>
              <a:sym typeface="Montserrat"/>
            </a:endParaRPr>
          </a:p>
          <a:p>
            <a:pPr indent="0" lvl="0" marL="0" rtl="0" algn="just">
              <a:spcBef>
                <a:spcPts val="1200"/>
              </a:spcBef>
              <a:spcAft>
                <a:spcPts val="0"/>
              </a:spcAft>
              <a:buClr>
                <a:schemeClr val="dk2"/>
              </a:buClr>
              <a:buSzPts val="1100"/>
              <a:buFont typeface="Arial"/>
              <a:buNone/>
            </a:pPr>
            <a:r>
              <a:rPr b="1" lang="es">
                <a:latin typeface="Montserrat"/>
                <a:ea typeface="Montserrat"/>
                <a:cs typeface="Montserrat"/>
                <a:sym typeface="Montserrat"/>
              </a:rPr>
              <a:t>Al matricular este curso, usted se compromete a asegurar que va a poder participar de forma activa durante el horario de clases. </a:t>
            </a:r>
            <a:endParaRPr b="1">
              <a:latin typeface="Montserrat"/>
              <a:ea typeface="Montserrat"/>
              <a:cs typeface="Montserrat"/>
              <a:sym typeface="Montserrat"/>
            </a:endParaRPr>
          </a:p>
          <a:p>
            <a:pPr indent="0" lvl="0" marL="0" rtl="0" algn="just">
              <a:spcBef>
                <a:spcPts val="1200"/>
              </a:spcBef>
              <a:spcAft>
                <a:spcPts val="0"/>
              </a:spcAft>
              <a:buClr>
                <a:schemeClr val="dk2"/>
              </a:buClr>
              <a:buSzPts val="1100"/>
              <a:buFont typeface="Arial"/>
              <a:buNone/>
            </a:pPr>
            <a:r>
              <a:t/>
            </a:r>
            <a:endParaRPr b="1">
              <a:latin typeface="Montserrat"/>
              <a:ea typeface="Montserrat"/>
              <a:cs typeface="Montserrat"/>
              <a:sym typeface="Montserrat"/>
            </a:endParaRPr>
          </a:p>
          <a:p>
            <a:pPr indent="0" lvl="0" marL="0" rtl="0" algn="just">
              <a:spcBef>
                <a:spcPts val="1200"/>
              </a:spcBef>
              <a:spcAft>
                <a:spcPts val="1200"/>
              </a:spcAft>
              <a:buClr>
                <a:schemeClr val="dk2"/>
              </a:buClr>
              <a:buSzPts val="1100"/>
              <a:buFont typeface="Arial"/>
              <a:buNone/>
            </a:pPr>
            <a:r>
              <a:rPr b="1" lang="es">
                <a:latin typeface="Montserrat"/>
                <a:ea typeface="Montserrat"/>
                <a:cs typeface="Montserrat"/>
                <a:sym typeface="Montserrat"/>
              </a:rPr>
              <a:t>Se cumple que al no utilizar la cámara, micrófono y ubicarse en un lugar adecuado para atender a la clase, se le considerará de igual manera como ausente. </a:t>
            </a:r>
            <a:endParaRPr b="1">
              <a:latin typeface="Montserrat"/>
              <a:ea typeface="Montserrat"/>
              <a:cs typeface="Montserrat"/>
              <a:sym typeface="Montserrat"/>
            </a:endParaRPr>
          </a:p>
        </p:txBody>
      </p:sp>
      <p:pic>
        <p:nvPicPr>
          <p:cNvPr id="180" name="Google Shape;180;p32"/>
          <p:cNvPicPr preferRelativeResize="0"/>
          <p:nvPr/>
        </p:nvPicPr>
        <p:blipFill>
          <a:blip r:embed="rId3">
            <a:alphaModFix/>
          </a:blip>
          <a:stretch>
            <a:fillRect/>
          </a:stretch>
        </p:blipFill>
        <p:spPr>
          <a:xfrm>
            <a:off x="430125" y="2112547"/>
            <a:ext cx="2093075" cy="918400"/>
          </a:xfrm>
          <a:prstGeom prst="rect">
            <a:avLst/>
          </a:prstGeom>
          <a:noFill/>
          <a:ln>
            <a:noFill/>
          </a:ln>
        </p:spPr>
      </p:pic>
      <p:pic>
        <p:nvPicPr>
          <p:cNvPr id="181" name="Google Shape;181;p32"/>
          <p:cNvPicPr preferRelativeResize="0"/>
          <p:nvPr/>
        </p:nvPicPr>
        <p:blipFill>
          <a:blip r:embed="rId4">
            <a:alphaModFix/>
          </a:blip>
          <a:stretch>
            <a:fillRect/>
          </a:stretch>
        </p:blipFill>
        <p:spPr>
          <a:xfrm>
            <a:off x="430125" y="3301925"/>
            <a:ext cx="2093075" cy="1267852"/>
          </a:xfrm>
          <a:prstGeom prst="rect">
            <a:avLst/>
          </a:prstGeom>
          <a:noFill/>
          <a:ln>
            <a:noFill/>
          </a:ln>
        </p:spPr>
      </p:pic>
      <p:cxnSp>
        <p:nvCxnSpPr>
          <p:cNvPr id="182" name="Google Shape;182;p32"/>
          <p:cNvCxnSpPr/>
          <p:nvPr/>
        </p:nvCxnSpPr>
        <p:spPr>
          <a:xfrm flipH="1">
            <a:off x="1840875" y="4346450"/>
            <a:ext cx="1759500" cy="450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Ausencias</a:t>
            </a:r>
            <a:endParaRPr/>
          </a:p>
        </p:txBody>
      </p:sp>
      <p:sp>
        <p:nvSpPr>
          <p:cNvPr id="188" name="Google Shape;188;p33"/>
          <p:cNvSpPr txBox="1"/>
          <p:nvPr>
            <p:ph idx="1" type="body"/>
          </p:nvPr>
        </p:nvSpPr>
        <p:spPr>
          <a:xfrm>
            <a:off x="2400262" y="1211351"/>
            <a:ext cx="6321600" cy="3002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s"/>
              <a:t>Se justifican únicamente en caso que se remita vía correo electrónico:</a:t>
            </a:r>
            <a:endParaRPr b="1"/>
          </a:p>
          <a:p>
            <a:pPr indent="0" lvl="0" marL="0" rtl="0" algn="l">
              <a:spcBef>
                <a:spcPts val="1200"/>
              </a:spcBef>
              <a:spcAft>
                <a:spcPts val="0"/>
              </a:spcAft>
              <a:buNone/>
            </a:pPr>
            <a:r>
              <a:rPr lang="es"/>
              <a:t>Acta de defunción de un familiar, primer grado de consanguinidad. </a:t>
            </a:r>
            <a:endParaRPr/>
          </a:p>
          <a:p>
            <a:pPr indent="0" lvl="0" marL="0" rtl="0" algn="l">
              <a:spcBef>
                <a:spcPts val="1200"/>
              </a:spcBef>
              <a:spcAft>
                <a:spcPts val="0"/>
              </a:spcAft>
              <a:buNone/>
            </a:pPr>
            <a:r>
              <a:rPr lang="es"/>
              <a:t>Dictamen médico validado ante la CCSS. </a:t>
            </a:r>
            <a:endParaRPr/>
          </a:p>
          <a:p>
            <a:pPr indent="0" lvl="0" marL="0" rtl="0" algn="l">
              <a:spcBef>
                <a:spcPts val="1200"/>
              </a:spcBef>
              <a:spcAft>
                <a:spcPts val="0"/>
              </a:spcAft>
              <a:buNone/>
            </a:pPr>
            <a:r>
              <a:rPr lang="es"/>
              <a:t>Documentos emitidos por la empresa para la cual laboran, validados por el departamento de recursos humanos. </a:t>
            </a:r>
            <a:endParaRPr/>
          </a:p>
          <a:p>
            <a:pPr indent="0" lvl="0" marL="0" rtl="0" algn="l">
              <a:spcBef>
                <a:spcPts val="1200"/>
              </a:spcBef>
              <a:spcAft>
                <a:spcPts val="1200"/>
              </a:spcAft>
              <a:buNone/>
            </a:pPr>
            <a:r>
              <a:rPr lang="es"/>
              <a:t>Comunicado de la empresa de servicios eléctricos sobre cortes en la zona en que viven. </a:t>
            </a:r>
            <a:endParaRPr/>
          </a:p>
        </p:txBody>
      </p:sp>
      <p:sp>
        <p:nvSpPr>
          <p:cNvPr id="189" name="Google Shape;189;p33"/>
          <p:cNvSpPr txBox="1"/>
          <p:nvPr/>
        </p:nvSpPr>
        <p:spPr>
          <a:xfrm>
            <a:off x="162400" y="1370875"/>
            <a:ext cx="1875900" cy="23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Lato"/>
                <a:ea typeface="Lato"/>
                <a:cs typeface="Lato"/>
                <a:sym typeface="Lato"/>
              </a:rPr>
              <a:t>Durante las sesiones remotas </a:t>
            </a:r>
            <a:r>
              <a:rPr b="1" lang="es" sz="1800">
                <a:solidFill>
                  <a:schemeClr val="dk2"/>
                </a:solidFill>
                <a:latin typeface="Lato"/>
                <a:ea typeface="Lato"/>
                <a:cs typeface="Lato"/>
                <a:sym typeface="Lato"/>
              </a:rPr>
              <a:t>no se aceptan excusas </a:t>
            </a:r>
            <a:r>
              <a:rPr lang="es" sz="1800">
                <a:solidFill>
                  <a:schemeClr val="dk2"/>
                </a:solidFill>
                <a:latin typeface="Lato"/>
                <a:ea typeface="Lato"/>
                <a:cs typeface="Lato"/>
                <a:sym typeface="Lato"/>
              </a:rPr>
              <a:t>relacionadas al equipo con que deben contar para este curso.</a:t>
            </a:r>
            <a:endParaRPr sz="18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